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8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  <p:sldId id="273" r:id="rId19"/>
    <p:sldId id="274" r:id="rId20"/>
    <p:sldId id="275" r:id="rId21"/>
    <p:sldId id="277" r:id="rId22"/>
    <p:sldId id="278" r:id="rId23"/>
    <p:sldId id="276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90" r:id="rId34"/>
    <p:sldId id="292" r:id="rId35"/>
    <p:sldId id="293" r:id="rId36"/>
    <p:sldId id="295" r:id="rId37"/>
    <p:sldId id="296" r:id="rId38"/>
    <p:sldId id="297" r:id="rId39"/>
    <p:sldId id="303" r:id="rId40"/>
    <p:sldId id="305" r:id="rId41"/>
    <p:sldId id="304" r:id="rId42"/>
    <p:sldId id="306" r:id="rId43"/>
    <p:sldId id="298" r:id="rId44"/>
    <p:sldId id="299" r:id="rId45"/>
    <p:sldId id="300" r:id="rId46"/>
    <p:sldId id="302" r:id="rId47"/>
    <p:sldId id="307" r:id="rId48"/>
    <p:sldId id="308" r:id="rId4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FCF4D-503F-41E4-8C0D-223EC5692C90}" type="datetimeFigureOut">
              <a:rPr lang="pt-BR" smtClean="0"/>
              <a:pPr/>
              <a:t>13/12/2010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2267D-9E2E-4E75-912D-AE626CC9B1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library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browser</a:t>
            </a:r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sources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</a:t>
            </a:r>
            <a:endParaRPr lang="es-CO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7992888" cy="5260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s-CO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sz="3200" dirty="0" err="1" smtClean="0">
                <a:latin typeface="Times New Roman" pitchFamily="18" charset="0"/>
                <a:cs typeface="Times New Roman" pitchFamily="18" charset="0"/>
              </a:rPr>
              <a:t>Commonly</a:t>
            </a:r>
            <a:r>
              <a:rPr lang="es-CO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sz="3200" dirty="0" err="1" smtClean="0"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es-CO" sz="3200" dirty="0" smtClean="0">
                <a:latin typeface="Times New Roman" pitchFamily="18" charset="0"/>
                <a:cs typeface="Times New Roman" pitchFamily="18" charset="0"/>
              </a:rPr>
              <a:t> blocks/</a:t>
            </a:r>
            <a:r>
              <a:rPr lang="es-CO" sz="3200" dirty="0" err="1" smtClean="0">
                <a:latin typeface="Times New Roman" pitchFamily="18" charset="0"/>
                <a:cs typeface="Times New Roman" pitchFamily="18" charset="0"/>
              </a:rPr>
              <a:t>gain</a:t>
            </a:r>
            <a:endParaRPr lang="pt-B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 smtClean="0"/>
          </a:p>
          <a:p>
            <a:endParaRPr lang="es-CO" dirty="0"/>
          </a:p>
          <a:p>
            <a:endParaRPr lang="es-CO" dirty="0" smtClean="0"/>
          </a:p>
          <a:p>
            <a:endParaRPr lang="es-CO" dirty="0"/>
          </a:p>
          <a:p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Simulink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Math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Operations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add</a:t>
            </a:r>
            <a:endParaRPr lang="es-CO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353425" cy="244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869160"/>
            <a:ext cx="403244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Commonly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blocks/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integrator</a:t>
            </a:r>
            <a:endParaRPr lang="es-CO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CO" dirty="0">
              <a:latin typeface="Times New Roman" pitchFamily="18" charset="0"/>
              <a:cs typeface="Times New Roman" pitchFamily="18" charset="0"/>
            </a:endParaRPr>
          </a:p>
          <a:p>
            <a:endParaRPr lang="es-CO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Commonly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blocks/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scope</a:t>
            </a:r>
            <a:endParaRPr lang="es-CO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CO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CO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052736"/>
            <a:ext cx="52673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852936"/>
            <a:ext cx="58197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solidFill>
                  <a:srgbClr val="FF0000"/>
                </a:solidFill>
              </a:rPr>
              <a:t>Resposta</a:t>
            </a:r>
            <a:r>
              <a:rPr lang="es-CO" dirty="0" smtClean="0">
                <a:solidFill>
                  <a:srgbClr val="FF0000"/>
                </a:solidFill>
              </a:rPr>
              <a:t> do Sistema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2809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Exercicio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Calcular o valor de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(t) do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por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espaço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de estados</a:t>
            </a:r>
          </a:p>
          <a:p>
            <a:endParaRPr lang="es-CO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Fazer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simulação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no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simulink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por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espaço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de estados</a:t>
            </a:r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Espa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ço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de estados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813690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Parametros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do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state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space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70485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Blocos </a:t>
            </a:r>
            <a:r>
              <a:rPr lang="pt-BR" dirty="0" err="1" smtClean="0">
                <a:solidFill>
                  <a:srgbClr val="FF0000"/>
                </a:solidFill>
              </a:rPr>
              <a:t>Import</a:t>
            </a:r>
            <a:r>
              <a:rPr lang="pt-BR" dirty="0" smtClean="0">
                <a:solidFill>
                  <a:srgbClr val="FF0000"/>
                </a:solidFill>
              </a:rPr>
              <a:t>, </a:t>
            </a:r>
            <a:r>
              <a:rPr lang="pt-BR" dirty="0" err="1" smtClean="0">
                <a:solidFill>
                  <a:srgbClr val="FF0000"/>
                </a:solidFill>
              </a:rPr>
              <a:t>outport</a:t>
            </a:r>
            <a:r>
              <a:rPr lang="pt-BR" dirty="0" smtClean="0">
                <a:solidFill>
                  <a:srgbClr val="FF0000"/>
                </a:solidFill>
              </a:rPr>
              <a:t> e </a:t>
            </a:r>
            <a:r>
              <a:rPr lang="pt-BR" dirty="0" err="1" smtClean="0">
                <a:solidFill>
                  <a:srgbClr val="FF0000"/>
                </a:solidFill>
              </a:rPr>
              <a:t>subsystem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92896"/>
            <a:ext cx="47957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Exemplo 2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16832"/>
            <a:ext cx="583264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068960"/>
            <a:ext cx="8208912" cy="32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Introdução ao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simulink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819" y="1484784"/>
            <a:ext cx="717681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Display </a:t>
            </a:r>
            <a:r>
              <a:rPr lang="pt-BR" dirty="0" err="1" smtClean="0">
                <a:solidFill>
                  <a:srgbClr val="FF0000"/>
                </a:solidFill>
              </a:rPr>
              <a:t>Block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K1</a:t>
            </a:r>
            <a:r>
              <a:rPr lang="es-CO" dirty="0" smtClean="0"/>
              <a:t>=3+j1 ;   k2=4+j3</a:t>
            </a:r>
            <a:endParaRPr lang="pt-B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212976"/>
            <a:ext cx="51845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Exemplo 3 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Simular as </a:t>
            </a:r>
            <a:r>
              <a:rPr lang="es-CO" dirty="0" err="1" smtClean="0"/>
              <a:t>fun</a:t>
            </a:r>
            <a:r>
              <a:rPr lang="pt-BR" dirty="0" err="1" smtClean="0"/>
              <a:t>ções</a:t>
            </a: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    e </a:t>
            </a:r>
            <a:r>
              <a:rPr lang="pt-BR" dirty="0" err="1" smtClean="0"/>
              <a:t>graficar</a:t>
            </a:r>
            <a:r>
              <a:rPr lang="pt-BR" dirty="0" smtClean="0"/>
              <a:t> as 3 no mesmo </a:t>
            </a:r>
            <a:r>
              <a:rPr lang="pt-BR" dirty="0" err="1" smtClean="0"/>
              <a:t>scope</a:t>
            </a:r>
            <a:r>
              <a:rPr lang="pt-BR" dirty="0" smtClean="0"/>
              <a:t> </a:t>
            </a:r>
            <a:endParaRPr lang="pt-BR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lum bright="-42000" contrast="67000"/>
          </a:blip>
          <a:srcRect/>
          <a:stretch>
            <a:fillRect/>
          </a:stretch>
        </p:blipFill>
        <p:spPr bwMode="auto">
          <a:xfrm>
            <a:off x="1619672" y="2492896"/>
            <a:ext cx="6165293" cy="13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No </a:t>
            </a:r>
            <a:r>
              <a:rPr lang="pt-BR" dirty="0" err="1" smtClean="0"/>
              <a:t>command</a:t>
            </a:r>
            <a:r>
              <a:rPr lang="pt-BR" dirty="0" smtClean="0"/>
              <a:t> </a:t>
            </a:r>
            <a:r>
              <a:rPr lang="pt-BR" dirty="0" err="1" smtClean="0"/>
              <a:t>window</a:t>
            </a:r>
            <a:r>
              <a:rPr lang="pt-BR" dirty="0" smtClean="0"/>
              <a:t> escrever</a:t>
            </a:r>
          </a:p>
          <a:p>
            <a:r>
              <a:rPr lang="es-ES" dirty="0" smtClean="0"/>
              <a:t>y=sin(2*t), </a:t>
            </a:r>
            <a:r>
              <a:rPr lang="es-ES" dirty="0" err="1" smtClean="0"/>
              <a:t>der_y</a:t>
            </a:r>
            <a:r>
              <a:rPr lang="es-ES" dirty="0" smtClean="0"/>
              <a:t>=</a:t>
            </a:r>
            <a:r>
              <a:rPr lang="es-ES" dirty="0" err="1" smtClean="0"/>
              <a:t>diff</a:t>
            </a:r>
            <a:r>
              <a:rPr lang="es-ES" dirty="0" smtClean="0"/>
              <a:t>(y), </a:t>
            </a:r>
            <a:r>
              <a:rPr lang="es-ES" dirty="0" err="1" smtClean="0"/>
              <a:t>int_y</a:t>
            </a:r>
            <a:r>
              <a:rPr lang="es-ES" dirty="0" smtClean="0"/>
              <a:t>=</a:t>
            </a:r>
            <a:r>
              <a:rPr lang="es-ES" dirty="0" err="1" smtClean="0"/>
              <a:t>int</a:t>
            </a:r>
            <a:r>
              <a:rPr lang="es-ES" dirty="0" smtClean="0"/>
              <a:t>(y)</a:t>
            </a:r>
          </a:p>
          <a:p>
            <a:r>
              <a:rPr lang="es-ES" dirty="0" err="1" smtClean="0"/>
              <a:t>syms</a:t>
            </a:r>
            <a:r>
              <a:rPr lang="es-ES" dirty="0" smtClean="0"/>
              <a:t> t; y=sin(2*t), </a:t>
            </a:r>
            <a:r>
              <a:rPr lang="es-ES" dirty="0" err="1" smtClean="0"/>
              <a:t>der_y</a:t>
            </a:r>
            <a:r>
              <a:rPr lang="es-ES" dirty="0" smtClean="0"/>
              <a:t>=</a:t>
            </a:r>
            <a:r>
              <a:rPr lang="es-ES" dirty="0" err="1" smtClean="0"/>
              <a:t>diff</a:t>
            </a:r>
            <a:r>
              <a:rPr lang="es-ES" dirty="0" smtClean="0"/>
              <a:t>(y), </a:t>
            </a:r>
            <a:r>
              <a:rPr lang="es-ES" dirty="0" err="1" smtClean="0"/>
              <a:t>int_y</a:t>
            </a:r>
            <a:r>
              <a:rPr lang="es-ES" dirty="0" smtClean="0"/>
              <a:t>=</a:t>
            </a:r>
            <a:r>
              <a:rPr lang="es-ES" dirty="0" err="1" smtClean="0"/>
              <a:t>int</a:t>
            </a:r>
            <a:r>
              <a:rPr lang="es-ES" dirty="0" smtClean="0"/>
              <a:t>(y)</a:t>
            </a:r>
            <a:endParaRPr lang="pt-BR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6912768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solidFill>
                  <a:srgbClr val="FF0000"/>
                </a:solidFill>
              </a:rPr>
              <a:t>scope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208912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</a:rPr>
              <a:t>Saturation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r>
              <a:rPr lang="pt-BR" dirty="0" err="1" smtClean="0">
                <a:solidFill>
                  <a:srgbClr val="FF0000"/>
                </a:solidFill>
              </a:rPr>
              <a:t>Block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18457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573016"/>
            <a:ext cx="51845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Exercicio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transfer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function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Mostrar em papel e lápis que a função de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transferencia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é</a:t>
            </a:r>
          </a:p>
          <a:p>
            <a:endParaRPr lang="pt-B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184576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725144"/>
            <a:ext cx="669674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Por simplicidade se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A função de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transferencia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é</a:t>
            </a:r>
          </a:p>
          <a:p>
            <a:endParaRPr lang="pt-BR" dirty="0" smtClean="0"/>
          </a:p>
          <a:p>
            <a:endParaRPr lang="pt-BR" dirty="0" smtClean="0"/>
          </a:p>
          <a:p>
            <a:pPr>
              <a:buNone/>
            </a:pPr>
            <a:r>
              <a:rPr lang="pt-BR" dirty="0" smtClean="0"/>
              <a:t>     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84784"/>
            <a:ext cx="295232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437112"/>
            <a:ext cx="417646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Para uma entrada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step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72816"/>
            <a:ext cx="439248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356992"/>
            <a:ext cx="46085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Aplicações na engenharia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Modelo para massa, mola e amortecedor</a:t>
            </a:r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76872"/>
            <a:ext cx="4752528" cy="199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653136"/>
            <a:ext cx="489654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Exercicio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Resolver por espaço de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estados</a:t>
            </a:r>
          </a:p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x(0)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=4;  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dx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=0;  </a:t>
            </a:r>
          </a:p>
          <a:p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uo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fun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step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unitario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924944"/>
            <a:ext cx="36957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869160"/>
            <a:ext cx="3114675" cy="140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420888"/>
            <a:ext cx="367240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Simulink</a:t>
            </a:r>
            <a:r>
              <a:rPr lang="pt-BR" dirty="0" smtClean="0"/>
              <a:t> </a:t>
            </a:r>
            <a:r>
              <a:rPr lang="pt-BR" dirty="0" err="1" smtClean="0"/>
              <a:t>icon</a:t>
            </a:r>
            <a:endParaRPr lang="pt-B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No </a:t>
            </a:r>
            <a:r>
              <a:rPr lang="pt-BR" dirty="0" err="1" smtClean="0"/>
              <a:t>command</a:t>
            </a:r>
            <a:r>
              <a:rPr lang="pt-BR" dirty="0" smtClean="0"/>
              <a:t> </a:t>
            </a:r>
            <a:r>
              <a:rPr lang="pt-BR" dirty="0" err="1" smtClean="0"/>
              <a:t>window</a:t>
            </a:r>
            <a:r>
              <a:rPr lang="pt-BR" dirty="0" smtClean="0"/>
              <a:t> de </a:t>
            </a:r>
            <a:r>
              <a:rPr lang="pt-BR" dirty="0" err="1" smtClean="0"/>
              <a:t>matlab</a:t>
            </a:r>
            <a:r>
              <a:rPr lang="pt-BR" dirty="0" smtClean="0"/>
              <a:t> digitar</a:t>
            </a:r>
          </a:p>
          <a:p>
            <a:pPr>
              <a:buNone/>
            </a:pPr>
            <a:r>
              <a:rPr lang="pt-BR" dirty="0"/>
              <a:t> </a:t>
            </a:r>
            <a:r>
              <a:rPr lang="pt-BR" dirty="0" smtClean="0"/>
              <a:t>   </a:t>
            </a:r>
            <a:r>
              <a:rPr lang="pt-BR" dirty="0" err="1" smtClean="0"/>
              <a:t>simulink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068960"/>
            <a:ext cx="3195414" cy="167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Exercicio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Sistema massa mola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996952"/>
            <a:ext cx="50292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013176"/>
            <a:ext cx="50405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Encontrar a função de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transferencia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matematicamente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para o seguinte sistema 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Reducindo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 termos constantes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420888"/>
            <a:ext cx="306705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725144"/>
            <a:ext cx="70580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844824"/>
            <a:ext cx="412965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Modelo para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Acelerometro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mecanico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347662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861048"/>
            <a:ext cx="257175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5157192"/>
            <a:ext cx="259228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556792"/>
            <a:ext cx="447675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789040"/>
            <a:ext cx="403244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Filtragem</a:t>
            </a:r>
            <a:endParaRPr lang="es-CO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latin typeface="Lucida Calligraphy" pitchFamily="66" charset="0"/>
                <a:cs typeface="Andalus" pitchFamily="2" charset="-78"/>
              </a:rPr>
              <a:t>Filtro é um dispositivo desenhado para suprimir, passar o separar um grupo de sinais de uma mistura de sinais com respeito as especificações  numa aplicação particular</a:t>
            </a:r>
            <a:endParaRPr lang="es-CO" dirty="0">
              <a:latin typeface="Lucida Calligraphy" pitchFamily="66" charset="0"/>
              <a:cs typeface="Andalus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Diagrama de  Bode</a:t>
            </a:r>
            <a:endParaRPr lang="es-CO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2614602" cy="4623816"/>
          </a:xfrm>
        </p:spPr>
        <p:txBody>
          <a:bodyPr/>
          <a:lstStyle/>
          <a:p>
            <a:r>
              <a:rPr lang="pt-BR" dirty="0" smtClean="0">
                <a:latin typeface="Lucida Calligraphy" pitchFamily="66" charset="0"/>
              </a:rPr>
              <a:t>Magnitude (log -log) ou (dB-log)</a:t>
            </a:r>
          </a:p>
          <a:p>
            <a:r>
              <a:rPr lang="pt-BR" dirty="0" smtClean="0">
                <a:latin typeface="Lucida Calligraphy" pitchFamily="66" charset="0"/>
              </a:rPr>
              <a:t>Fase</a:t>
            </a:r>
            <a:r>
              <a:rPr lang="es-CO" dirty="0" smtClean="0">
                <a:latin typeface="Lucida Calligraphy" pitchFamily="66" charset="0"/>
              </a:rPr>
              <a:t>             (lineal -log)</a:t>
            </a:r>
          </a:p>
          <a:p>
            <a:endParaRPr lang="es-CO" dirty="0" smtClean="0">
              <a:latin typeface="Lucida Calligraphy" pitchFamily="66" charset="0"/>
            </a:endParaRPr>
          </a:p>
          <a:p>
            <a:r>
              <a:rPr lang="pt-BR" sz="2000" dirty="0" smtClean="0">
                <a:latin typeface="Lucida Calligraphy" pitchFamily="66" charset="0"/>
              </a:rPr>
              <a:t>X(dB)</a:t>
            </a:r>
            <a:r>
              <a:rPr lang="es-CO" sz="2000" dirty="0" smtClean="0">
                <a:latin typeface="Lucida Calligraphy" pitchFamily="66" charset="0"/>
              </a:rPr>
              <a:t>=20 logX</a:t>
            </a:r>
          </a:p>
          <a:p>
            <a:endParaRPr lang="es-CO" sz="2400" dirty="0" smtClean="0"/>
          </a:p>
          <a:p>
            <a:endParaRPr lang="pt-BR" dirty="0" smtClean="0"/>
          </a:p>
        </p:txBody>
      </p:sp>
      <p:pic>
        <p:nvPicPr>
          <p:cNvPr id="399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-66000" contrast="82000"/>
          </a:blip>
          <a:srcRect/>
          <a:stretch>
            <a:fillRect/>
          </a:stretch>
        </p:blipFill>
        <p:spPr bwMode="auto">
          <a:xfrm>
            <a:off x="3143250" y="1785926"/>
            <a:ext cx="55435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Classificação de Filtros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2583758"/>
          </a:xfrm>
        </p:spPr>
        <p:txBody>
          <a:bodyPr>
            <a:normAutofit fontScale="85000" lnSpcReduction="20000"/>
          </a:bodyPr>
          <a:lstStyle/>
          <a:p>
            <a:r>
              <a:rPr lang="pt-BR" b="1" dirty="0" err="1" smtClean="0">
                <a:latin typeface="Lucida Calligraphy" pitchFamily="66" charset="0"/>
              </a:rPr>
              <a:t>Segum</a:t>
            </a:r>
            <a:r>
              <a:rPr lang="pt-BR" b="1" dirty="0" smtClean="0">
                <a:latin typeface="Lucida Calligraphy" pitchFamily="66" charset="0"/>
              </a:rPr>
              <a:t> o tipo de sinal </a:t>
            </a:r>
            <a:r>
              <a:rPr lang="pt-BR" b="1" dirty="0" err="1" smtClean="0">
                <a:latin typeface="Lucida Calligraphy" pitchFamily="66" charset="0"/>
              </a:rPr>
              <a:t>procesada</a:t>
            </a:r>
            <a:endParaRPr lang="pt-BR" b="1" dirty="0" smtClean="0">
              <a:latin typeface="Lucida Calligraphy" pitchFamily="66" charset="0"/>
            </a:endParaRPr>
          </a:p>
          <a:p>
            <a:endParaRPr lang="pt-BR" b="1" dirty="0" smtClean="0">
              <a:latin typeface="Lucida Calligraphy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latin typeface="Lucida Calligraphy" pitchFamily="66" charset="0"/>
              </a:rPr>
              <a:t>Filtros pasivos</a:t>
            </a: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latin typeface="Lucida Calligraphy" pitchFamily="66" charset="0"/>
              </a:rPr>
              <a:t>Filtros activos</a:t>
            </a:r>
          </a:p>
          <a:p>
            <a:endParaRPr lang="es-CO" dirty="0" smtClean="0">
              <a:latin typeface="Lucida Calligraphy" pitchFamily="66" charset="0"/>
            </a:endParaRPr>
          </a:p>
          <a:p>
            <a:r>
              <a:rPr lang="es-CO" b="1" dirty="0" err="1" smtClean="0">
                <a:latin typeface="Lucida Calligraphy" pitchFamily="66" charset="0"/>
              </a:rPr>
              <a:t>Segum</a:t>
            </a:r>
            <a:r>
              <a:rPr lang="es-CO" b="1" dirty="0" smtClean="0">
                <a:latin typeface="Lucida Calligraphy" pitchFamily="66" charset="0"/>
              </a:rPr>
              <a:t> </a:t>
            </a:r>
            <a:r>
              <a:rPr lang="es-CO" b="1" dirty="0" err="1" smtClean="0">
                <a:latin typeface="Lucida Calligraphy" pitchFamily="66" charset="0"/>
              </a:rPr>
              <a:t>sua</a:t>
            </a:r>
            <a:r>
              <a:rPr lang="es-CO" b="1" dirty="0" smtClean="0">
                <a:latin typeface="Lucida Calligraphy" pitchFamily="66" charset="0"/>
              </a:rPr>
              <a:t> </a:t>
            </a:r>
            <a:r>
              <a:rPr lang="es-CO" b="1" dirty="0" err="1" smtClean="0">
                <a:latin typeface="Lucida Calligraphy" pitchFamily="66" charset="0"/>
              </a:rPr>
              <a:t>função</a:t>
            </a:r>
            <a:endParaRPr lang="es-CO" b="1" dirty="0" smtClean="0">
              <a:latin typeface="Lucida Calligraphy" pitchFamily="66" charset="0"/>
            </a:endParaRPr>
          </a:p>
          <a:p>
            <a:pPr>
              <a:buFont typeface="Wingdings" pitchFamily="2" charset="2"/>
              <a:buChar char="Ø"/>
            </a:pPr>
            <a:endParaRPr lang="es-CO" dirty="0">
              <a:latin typeface="Lucida Calligraphy" pitchFamily="66" charset="0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643438" y="1714488"/>
            <a:ext cx="4252914" cy="2428892"/>
          </a:xfrm>
          <a:prstGeom prst="rect">
            <a:avLst/>
          </a:prstGeom>
        </p:spPr>
        <p:txBody>
          <a:bodyPr vert="horz" lIns="91440" tIns="91440" rtlCol="0">
            <a:normAutofit fontScale="9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s-CO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Segum</a:t>
            </a:r>
            <a:r>
              <a:rPr kumimoji="0" lang="es-CO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 aproxima</a:t>
            </a:r>
            <a:r>
              <a:rPr kumimoji="0" lang="pt-B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ção</a:t>
            </a: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 </a:t>
            </a:r>
            <a:r>
              <a:rPr kumimoji="0" lang="pt-B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matematica</a:t>
            </a: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ucida Calligraphy" pitchFamily="66" charset="0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pt-B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ucida Calligraphy" pitchFamily="66" charset="0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Filtro </a:t>
            </a:r>
            <a:r>
              <a:rPr kumimoji="0" lang="pt-B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Butterworth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 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Filtro </a:t>
            </a:r>
            <a:r>
              <a:rPr kumimoji="0" lang="pt-B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Chebyshev</a:t>
            </a:r>
            <a:endParaRPr kumimoji="0" lang="pt-B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ucida Calligraphy" pitchFamily="66" charset="0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Filtro </a:t>
            </a:r>
            <a:r>
              <a:rPr kumimoji="0" lang="pt-B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eliptico</a:t>
            </a:r>
            <a:endParaRPr kumimoji="0" lang="pt-B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ucida Calligraphy" pitchFamily="66" charset="0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Calligraphy" pitchFamily="66" charset="0"/>
                <a:ea typeface="+mn-ea"/>
                <a:cs typeface="+mn-cs"/>
              </a:rPr>
              <a:t>Filtro Bessel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es-CO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ucida Calligraphy" pitchFamily="66" charset="0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endParaRPr kumimoji="0" lang="es-CO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ucida Calligraphy" pitchFamily="66" charset="0"/>
              <a:ea typeface="+mn-ea"/>
              <a:cs typeface="+mn-cs"/>
            </a:endParaRPr>
          </a:p>
        </p:txBody>
      </p:sp>
      <p:pic>
        <p:nvPicPr>
          <p:cNvPr id="60417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398169"/>
            <a:ext cx="8501121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Saidas de Filtros </a:t>
            </a:r>
            <a:r>
              <a:rPr lang="es-CO" dirty="0" err="1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ideais</a:t>
            </a:r>
            <a:r>
              <a:rPr lang="es-CO" dirty="0" smtClean="0">
                <a:latin typeface="Andalus" pitchFamily="2" charset="-78"/>
                <a:cs typeface="Andalus" pitchFamily="2" charset="-78"/>
              </a:rPr>
              <a:t>	</a:t>
            </a:r>
            <a:endParaRPr lang="es-CO" dirty="0"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774825"/>
            <a:ext cx="8643998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Saídas de Filtros </a:t>
            </a:r>
            <a:r>
              <a:rPr lang="es-CO" dirty="0" err="1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Praticos</a:t>
            </a:r>
            <a:r>
              <a:rPr lang="es-CO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 </a:t>
            </a:r>
            <a:endParaRPr lang="es-CO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88733" y="1774825"/>
            <a:ext cx="6366533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08" y="3048000"/>
            <a:ext cx="6119446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solidFill>
                  <a:srgbClr val="FF0000"/>
                </a:solidFill>
              </a:rPr>
              <a:t>Especificações de Filtros</a:t>
            </a:r>
          </a:p>
        </p:txBody>
      </p:sp>
      <p:pic>
        <p:nvPicPr>
          <p:cNvPr id="1116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8277" y="2209800"/>
            <a:ext cx="4853354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623" name="AutoShape 7"/>
          <p:cNvSpPr>
            <a:spLocks noChangeArrowheads="1"/>
          </p:cNvSpPr>
          <p:nvPr/>
        </p:nvSpPr>
        <p:spPr bwMode="auto">
          <a:xfrm rot="5400000" flipV="1">
            <a:off x="7145215" y="4448908"/>
            <a:ext cx="762000" cy="703385"/>
          </a:xfrm>
          <a:custGeom>
            <a:avLst/>
            <a:gdLst>
              <a:gd name="G0" fmla="+- 7200 0 0"/>
              <a:gd name="G1" fmla="+- 18514 0 0"/>
              <a:gd name="G2" fmla="+- 7200 0 0"/>
              <a:gd name="G3" fmla="*/ 7200 1 2"/>
              <a:gd name="G4" fmla="+- G3 10800 0"/>
              <a:gd name="G5" fmla="+- 21600 7200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4400 w 21600"/>
              <a:gd name="T1" fmla="*/ 0 h 21600"/>
              <a:gd name="T2" fmla="*/ 7200 w 21600"/>
              <a:gd name="T3" fmla="*/ 7200 h 21600"/>
              <a:gd name="T4" fmla="*/ 0 w 21600"/>
              <a:gd name="T5" fmla="*/ 16800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400" y="0"/>
                </a:moveTo>
                <a:lnTo>
                  <a:pt x="7200" y="7200"/>
                </a:lnTo>
                <a:lnTo>
                  <a:pt x="10286" y="7200"/>
                </a:lnTo>
                <a:lnTo>
                  <a:pt x="10286" y="12001"/>
                </a:lnTo>
                <a:lnTo>
                  <a:pt x="0" y="12001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O" dirty="0"/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6541477" y="2209801"/>
            <a:ext cx="2321169" cy="6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4" tIns="45717" rIns="91434" bIns="45717"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/>
              <a:t>Especificação em tempo contínuo</a:t>
            </a:r>
            <a:endParaRPr lang="en-US" dirty="0"/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6541477" y="5410201"/>
            <a:ext cx="2321169" cy="6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4" tIns="45717" rIns="91434" bIns="45717"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PT"/>
              <a:t>Especificação em tempo discreto</a:t>
            </a:r>
            <a:endParaRPr lang="en-US" dirty="0"/>
          </a:p>
        </p:txBody>
      </p:sp>
      <p:sp>
        <p:nvSpPr>
          <p:cNvPr id="111626" name="AutoShape 10"/>
          <p:cNvSpPr>
            <a:spLocks/>
          </p:cNvSpPr>
          <p:nvPr/>
        </p:nvSpPr>
        <p:spPr bwMode="auto">
          <a:xfrm>
            <a:off x="451339" y="1916113"/>
            <a:ext cx="2461846" cy="685800"/>
          </a:xfrm>
          <a:prstGeom prst="callout3">
            <a:avLst>
              <a:gd name="adj1" fmla="val 16667"/>
              <a:gd name="adj2" fmla="val 102856"/>
              <a:gd name="adj3" fmla="val 16667"/>
              <a:gd name="adj4" fmla="val 124463"/>
              <a:gd name="adj5" fmla="val 336574"/>
              <a:gd name="adj6" fmla="val 124463"/>
              <a:gd name="adj7" fmla="val 387731"/>
              <a:gd name="adj8" fmla="val 1097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34" tIns="45717" rIns="91434" bIns="45717"/>
          <a:lstStyle/>
          <a:p>
            <a:r>
              <a:rPr lang="pt-PT" sz="1800"/>
              <a:t>Resposta em frequência de um filtro </a:t>
            </a:r>
            <a:endParaRPr lang="en-US" sz="1800" dirty="0"/>
          </a:p>
        </p:txBody>
      </p:sp>
      <p:graphicFrame>
        <p:nvGraphicFramePr>
          <p:cNvPr id="111627" name="Object 11"/>
          <p:cNvGraphicFramePr>
            <a:graphicFrameLocks noChangeAspect="1"/>
          </p:cNvGraphicFramePr>
          <p:nvPr/>
        </p:nvGraphicFramePr>
        <p:xfrm>
          <a:off x="5133243" y="4876800"/>
          <a:ext cx="1463919" cy="704850"/>
        </p:xfrm>
        <a:graphic>
          <a:graphicData uri="http://schemas.openxmlformats.org/presentationml/2006/ole">
            <p:oleObj spid="_x0000_s6146" name="Equation" r:id="rId5" imgW="685800" imgH="304560" progId="Equation.3">
              <p:embed/>
            </p:oleObj>
          </a:graphicData>
        </a:graphic>
      </p:graphicFrame>
      <p:sp>
        <p:nvSpPr>
          <p:cNvPr id="111628" name="Text Box 12"/>
          <p:cNvSpPr txBox="1">
            <a:spLocks noChangeArrowheads="1"/>
          </p:cNvSpPr>
          <p:nvPr/>
        </p:nvSpPr>
        <p:spPr bwMode="auto">
          <a:xfrm>
            <a:off x="2312377" y="5492751"/>
            <a:ext cx="9964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1400"/>
              <a:t>Região irrelevante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>
                <a:solidFill>
                  <a:srgbClr val="FF0000"/>
                </a:solidFill>
              </a:rPr>
              <a:t>Transforma</a:t>
            </a:r>
            <a:r>
              <a:rPr lang="pt-BR" dirty="0" err="1" smtClean="0">
                <a:solidFill>
                  <a:srgbClr val="FF0000"/>
                </a:solidFill>
              </a:rPr>
              <a:t>ção</a:t>
            </a:r>
            <a:r>
              <a:rPr lang="pt-BR" dirty="0" smtClean="0">
                <a:solidFill>
                  <a:srgbClr val="FF0000"/>
                </a:solidFill>
              </a:rPr>
              <a:t> de passa </a:t>
            </a:r>
            <a:r>
              <a:rPr lang="pt-BR" dirty="0" err="1" smtClean="0">
                <a:solidFill>
                  <a:srgbClr val="FF0000"/>
                </a:solidFill>
              </a:rPr>
              <a:t>bajas</a:t>
            </a:r>
            <a:r>
              <a:rPr lang="pt-BR" dirty="0" smtClean="0">
                <a:solidFill>
                  <a:srgbClr val="FF0000"/>
                </a:solidFill>
              </a:rPr>
              <a:t> a passa altas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err="1" smtClean="0"/>
              <a:t>Sustituir</a:t>
            </a:r>
            <a:r>
              <a:rPr lang="pt-BR" dirty="0" smtClean="0"/>
              <a:t>  </a:t>
            </a:r>
            <a:r>
              <a:rPr lang="pt-BR" b="1" dirty="0" smtClean="0"/>
              <a:t>s</a:t>
            </a:r>
            <a:r>
              <a:rPr lang="pt-BR" dirty="0" smtClean="0"/>
              <a:t>  por   </a:t>
            </a:r>
            <a:r>
              <a:rPr lang="pt-BR" b="1" dirty="0" smtClean="0"/>
              <a:t>1</a:t>
            </a:r>
            <a:r>
              <a:rPr lang="es-CO" b="1" dirty="0" smtClean="0"/>
              <a:t>/s</a:t>
            </a:r>
          </a:p>
          <a:p>
            <a:r>
              <a:rPr lang="es-CO" dirty="0" smtClean="0"/>
              <a:t>O </a:t>
            </a:r>
            <a:r>
              <a:rPr lang="es-CO" dirty="0" err="1" smtClean="0"/>
              <a:t>efeito</a:t>
            </a:r>
            <a:r>
              <a:rPr lang="es-CO" dirty="0" smtClean="0"/>
              <a:t> é intercambiar  os resistores </a:t>
            </a:r>
            <a:r>
              <a:rPr lang="es-CO" dirty="0" err="1" smtClean="0"/>
              <a:t>com</a:t>
            </a:r>
            <a:r>
              <a:rPr lang="es-CO" dirty="0" smtClean="0"/>
              <a:t> todos os capacitores</a:t>
            </a:r>
          </a:p>
          <a:p>
            <a:r>
              <a:rPr lang="es-CO" dirty="0" smtClean="0"/>
              <a:t>Para </a:t>
            </a:r>
            <a:r>
              <a:rPr lang="es-CO" dirty="0" err="1" smtClean="0"/>
              <a:t>uma</a:t>
            </a:r>
            <a:r>
              <a:rPr lang="es-CO" dirty="0" smtClean="0"/>
              <a:t> TF</a:t>
            </a:r>
          </a:p>
          <a:p>
            <a:endParaRPr lang="es-CO" dirty="0" smtClean="0"/>
          </a:p>
          <a:p>
            <a:r>
              <a:rPr lang="es-CO" dirty="0" err="1" smtClean="0"/>
              <a:t>substituindo</a:t>
            </a:r>
            <a:endParaRPr lang="es-CO" dirty="0" smtClean="0"/>
          </a:p>
          <a:p>
            <a:pPr>
              <a:buNone/>
            </a:pPr>
            <a:r>
              <a:rPr lang="es-CO" dirty="0" smtClean="0"/>
              <a:t>     </a:t>
            </a:r>
          </a:p>
          <a:p>
            <a:endParaRPr lang="es-CO" dirty="0"/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861048"/>
            <a:ext cx="328614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5013176"/>
            <a:ext cx="3357586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4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857364"/>
            <a:ext cx="4038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Blocos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comums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usados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352929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</a:rPr>
              <a:t>Exercicio</a:t>
            </a:r>
            <a:r>
              <a:rPr lang="pt-BR" dirty="0" smtClean="0">
                <a:solidFill>
                  <a:srgbClr val="FF0000"/>
                </a:solidFill>
              </a:rPr>
              <a:t> 5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Por meio das duas funções de </a:t>
            </a:r>
            <a:r>
              <a:rPr lang="pt-BR" dirty="0" err="1" smtClean="0"/>
              <a:t>transferencia</a:t>
            </a:r>
            <a:r>
              <a:rPr lang="pt-BR" dirty="0" smtClean="0"/>
              <a:t> do slide anterior fazer uma simulação em </a:t>
            </a:r>
            <a:r>
              <a:rPr lang="pt-BR" dirty="0" err="1" smtClean="0"/>
              <a:t>simulink</a:t>
            </a:r>
            <a:r>
              <a:rPr lang="pt-BR" dirty="0" smtClean="0"/>
              <a:t> para uma entrada senoidal com ruído</a:t>
            </a:r>
          </a:p>
          <a:p>
            <a:pPr>
              <a:buNone/>
            </a:pPr>
            <a:r>
              <a:rPr lang="pt-BR" dirty="0" smtClean="0"/>
              <a:t>    e mostrar no SCOPE as duas respostas do sistema</a:t>
            </a:r>
            <a:endParaRPr lang="pt-BR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>
                <a:solidFill>
                  <a:srgbClr val="FF0000"/>
                </a:solidFill>
              </a:rPr>
              <a:t>Transforma</a:t>
            </a:r>
            <a:r>
              <a:rPr lang="pt-BR" dirty="0" err="1" smtClean="0">
                <a:solidFill>
                  <a:srgbClr val="FF0000"/>
                </a:solidFill>
              </a:rPr>
              <a:t>ção</a:t>
            </a:r>
            <a:r>
              <a:rPr lang="pt-BR" dirty="0" smtClean="0">
                <a:solidFill>
                  <a:srgbClr val="FF0000"/>
                </a:solidFill>
              </a:rPr>
              <a:t> de passa </a:t>
            </a:r>
            <a:r>
              <a:rPr lang="pt-BR" dirty="0" err="1" smtClean="0">
                <a:solidFill>
                  <a:srgbClr val="FF0000"/>
                </a:solidFill>
              </a:rPr>
              <a:t>bajas</a:t>
            </a:r>
            <a:r>
              <a:rPr lang="pt-BR" dirty="0" smtClean="0">
                <a:solidFill>
                  <a:srgbClr val="FF0000"/>
                </a:solidFill>
              </a:rPr>
              <a:t> a passa faixa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err="1" smtClean="0"/>
              <a:t>Sustituir</a:t>
            </a:r>
            <a:r>
              <a:rPr lang="pt-BR" dirty="0" smtClean="0"/>
              <a:t>  </a:t>
            </a:r>
            <a:r>
              <a:rPr lang="pt-BR" b="1" dirty="0" smtClean="0"/>
              <a:t>s</a:t>
            </a:r>
            <a:r>
              <a:rPr lang="pt-BR" dirty="0" smtClean="0"/>
              <a:t>  por :</a:t>
            </a:r>
          </a:p>
          <a:p>
            <a:endParaRPr lang="pt-BR" b="1" dirty="0" smtClean="0"/>
          </a:p>
          <a:p>
            <a:endParaRPr lang="pt-BR" b="1" dirty="0" smtClean="0"/>
          </a:p>
          <a:p>
            <a:r>
              <a:rPr lang="pt-BR" dirty="0" smtClean="0"/>
              <a:t>Para um filtro passa baixa da forma</a:t>
            </a:r>
          </a:p>
          <a:p>
            <a:endParaRPr lang="pt-BR" dirty="0" smtClean="0"/>
          </a:p>
          <a:p>
            <a:endParaRPr lang="pt-BR" dirty="0" smtClean="0"/>
          </a:p>
          <a:p>
            <a:r>
              <a:rPr lang="es-CO" dirty="0" err="1" smtClean="0"/>
              <a:t>Substituindo</a:t>
            </a:r>
            <a:endParaRPr lang="es-CO" dirty="0" smtClean="0"/>
          </a:p>
          <a:p>
            <a:endParaRPr lang="pt-BR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500306"/>
            <a:ext cx="1428760" cy="571504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071942"/>
            <a:ext cx="328614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429264"/>
            <a:ext cx="3500462" cy="928694"/>
          </a:xfrm>
          <a:prstGeom prst="rect">
            <a:avLst/>
          </a:prstGeom>
          <a:noFill/>
        </p:spPr>
      </p:pic>
      <p:pic>
        <p:nvPicPr>
          <p:cNvPr id="89098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1928802"/>
            <a:ext cx="4038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</a:rPr>
              <a:t>Exercicio</a:t>
            </a:r>
            <a:r>
              <a:rPr lang="pt-BR" dirty="0" smtClean="0">
                <a:solidFill>
                  <a:srgbClr val="FF0000"/>
                </a:solidFill>
              </a:rPr>
              <a:t> 6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Por meio das duas funções de </a:t>
            </a:r>
            <a:r>
              <a:rPr lang="pt-BR" dirty="0" err="1" smtClean="0"/>
              <a:t>transferencia</a:t>
            </a:r>
            <a:r>
              <a:rPr lang="pt-BR" dirty="0" smtClean="0"/>
              <a:t> do slide anterior fazer uma simulação em </a:t>
            </a:r>
            <a:r>
              <a:rPr lang="pt-BR" dirty="0" err="1" smtClean="0"/>
              <a:t>simulink</a:t>
            </a:r>
            <a:r>
              <a:rPr lang="pt-BR" dirty="0" smtClean="0"/>
              <a:t> para uma entrada senoidal com ruído</a:t>
            </a:r>
          </a:p>
          <a:p>
            <a:pPr>
              <a:buNone/>
            </a:pPr>
            <a:r>
              <a:rPr lang="pt-BR" dirty="0" smtClean="0"/>
              <a:t>    e mostrar no SCOPE as duas respostas do sistema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Butterworth</a:t>
            </a:r>
            <a:endParaRPr lang="es-CO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6" name="5 Marcador de contenido"/>
          <p:cNvPicPr>
            <a:picLocks noGrp="1"/>
          </p:cNvPicPr>
          <p:nvPr>
            <p:ph sz="half" idx="1"/>
          </p:nvPr>
        </p:nvPicPr>
        <p:blipFill>
          <a:blip r:embed="rId2" cstate="print">
            <a:lum bright="-51000" contrast="63000"/>
          </a:blip>
          <a:stretch>
            <a:fillRect/>
          </a:stretch>
        </p:blipFill>
        <p:spPr bwMode="auto">
          <a:xfrm>
            <a:off x="457200" y="1857364"/>
            <a:ext cx="4038600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texto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>
                <a:latin typeface="Lucida Calligraphy" pitchFamily="66" charset="0"/>
              </a:rPr>
              <a:t>Função de transferência</a:t>
            </a:r>
          </a:p>
          <a:p>
            <a:endParaRPr lang="pt-BR" dirty="0" smtClean="0">
              <a:latin typeface="Lucida Calligraphy" pitchFamily="66" charset="0"/>
            </a:endParaRPr>
          </a:p>
          <a:p>
            <a:endParaRPr lang="pt-BR" dirty="0" smtClean="0">
              <a:latin typeface="Lucida Calligraphy" pitchFamily="66" charset="0"/>
            </a:endParaRPr>
          </a:p>
          <a:p>
            <a:endParaRPr lang="pt-BR" dirty="0" smtClean="0">
              <a:latin typeface="Lucida Calligraphy" pitchFamily="66" charset="0"/>
            </a:endParaRPr>
          </a:p>
          <a:p>
            <a:endParaRPr lang="pt-BR" dirty="0" smtClean="0">
              <a:latin typeface="Lucida Calligraphy" pitchFamily="66" charset="0"/>
            </a:endParaRPr>
          </a:p>
          <a:p>
            <a:r>
              <a:rPr lang="pt-BR" dirty="0" smtClean="0">
                <a:latin typeface="Lucida Calligraphy" pitchFamily="66" charset="0"/>
              </a:rPr>
              <a:t>Características de Filtragem</a:t>
            </a:r>
          </a:p>
          <a:p>
            <a:pPr marL="342900" indent="-342900">
              <a:buAutoNum type="arabicPeriod"/>
            </a:pPr>
            <a:r>
              <a:rPr lang="pt-BR" dirty="0" smtClean="0">
                <a:latin typeface="Lucida Calligraphy" pitchFamily="66" charset="0"/>
              </a:rPr>
              <a:t>Aproximação maximamente  plana</a:t>
            </a:r>
          </a:p>
          <a:p>
            <a:pPr marL="342900" indent="-342900">
              <a:buAutoNum type="arabicPeriod"/>
            </a:pPr>
            <a:r>
              <a:rPr lang="pt-BR" dirty="0" smtClean="0">
                <a:latin typeface="Lucida Calligraphy" pitchFamily="66" charset="0"/>
              </a:rPr>
              <a:t>A resposta cai aproximadamente a 20n </a:t>
            </a:r>
            <a:r>
              <a:rPr lang="pt-BR" dirty="0" err="1" smtClean="0">
                <a:latin typeface="Lucida Calligraphy" pitchFamily="66" charset="0"/>
              </a:rPr>
              <a:t>db</a:t>
            </a:r>
            <a:r>
              <a:rPr lang="es-CO" dirty="0" smtClean="0">
                <a:latin typeface="Lucida Calligraphy" pitchFamily="66" charset="0"/>
              </a:rPr>
              <a:t>/década</a:t>
            </a:r>
          </a:p>
          <a:p>
            <a:pPr marL="342900" indent="-342900">
              <a:buAutoNum type="arabicPeriod"/>
            </a:pPr>
            <a:endParaRPr lang="es-CO" dirty="0" smtClean="0"/>
          </a:p>
          <a:p>
            <a:pPr marL="342900" indent="-342900">
              <a:buAutoNum type="arabicPeriod"/>
            </a:pPr>
            <a:endParaRPr lang="es-CO" dirty="0" smtClean="0"/>
          </a:p>
          <a:p>
            <a:pPr marL="342900" indent="-342900">
              <a:buAutoNum type="arabicPeriod"/>
            </a:pPr>
            <a:endParaRPr lang="pt-BR" dirty="0" smtClean="0"/>
          </a:p>
          <a:p>
            <a:pPr marL="342900" indent="-342900">
              <a:buAutoNum type="arabicPeriod"/>
            </a:pPr>
            <a:endParaRPr lang="es-CO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/>
          </a:blip>
          <a:srcRect/>
          <a:stretch>
            <a:fillRect/>
          </a:stretch>
        </p:blipFill>
        <p:spPr bwMode="auto">
          <a:xfrm>
            <a:off x="5357818" y="2571744"/>
            <a:ext cx="2143141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Pasa baixo en função da ordem do filtro</a:t>
            </a:r>
            <a:endParaRPr lang="es-CO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5017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661513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Chebyshev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2686040" cy="5084064"/>
          </a:xfrm>
        </p:spPr>
        <p:txBody>
          <a:bodyPr>
            <a:normAutofit fontScale="92500" lnSpcReduction="20000"/>
          </a:bodyPr>
          <a:lstStyle/>
          <a:p>
            <a:r>
              <a:rPr lang="pt-BR" sz="2000" dirty="0" smtClean="0"/>
              <a:t>Função de  transferência</a:t>
            </a:r>
          </a:p>
          <a:p>
            <a:endParaRPr lang="pt-BR" sz="2000" dirty="0" smtClean="0"/>
          </a:p>
          <a:p>
            <a:endParaRPr lang="pt-BR" sz="2000" dirty="0" smtClean="0"/>
          </a:p>
          <a:p>
            <a:endParaRPr lang="pt-BR" sz="2000" dirty="0" smtClean="0"/>
          </a:p>
          <a:p>
            <a:r>
              <a:rPr lang="pt-BR" sz="1900" dirty="0" smtClean="0"/>
              <a:t>Características de Filtragem</a:t>
            </a:r>
          </a:p>
          <a:p>
            <a:r>
              <a:rPr lang="pt-BR" sz="1900" dirty="0" smtClean="0"/>
              <a:t>Tem uma banda de transição menor que o filtro Butterworth do mesmo ordem</a:t>
            </a:r>
          </a:p>
          <a:p>
            <a:r>
              <a:rPr lang="pt-BR" sz="1900" dirty="0" smtClean="0"/>
              <a:t>O numero de </a:t>
            </a:r>
            <a:r>
              <a:rPr lang="pt-BR" sz="1900" dirty="0" err="1" smtClean="0"/>
              <a:t>rizos</a:t>
            </a:r>
            <a:r>
              <a:rPr lang="pt-BR" sz="1900" dirty="0" smtClean="0"/>
              <a:t> na banda de passagem é proporcional a </a:t>
            </a:r>
            <a:r>
              <a:rPr lang="pt-BR" sz="1900" dirty="0" err="1" smtClean="0"/>
              <a:t>la</a:t>
            </a:r>
            <a:r>
              <a:rPr lang="pt-BR" sz="1900" dirty="0" smtClean="0"/>
              <a:t> metade do ordem do filtro</a:t>
            </a:r>
          </a:p>
          <a:p>
            <a:endParaRPr lang="pt-BR" sz="2000" dirty="0" smtClean="0"/>
          </a:p>
          <a:p>
            <a:pPr>
              <a:buNone/>
            </a:pPr>
            <a:r>
              <a:rPr lang="pt-BR" dirty="0" smtClean="0"/>
              <a:t> </a:t>
            </a:r>
            <a:endParaRPr lang="es-CO" dirty="0"/>
          </a:p>
        </p:txBody>
      </p:sp>
      <p:pic>
        <p:nvPicPr>
          <p:cNvPr id="8" name="7 Marcador de contenido"/>
          <p:cNvPicPr>
            <a:picLocks noGrp="1"/>
          </p:cNvPicPr>
          <p:nvPr>
            <p:ph sz="half" idx="2"/>
          </p:nvPr>
        </p:nvPicPr>
        <p:blipFill>
          <a:blip r:embed="rId2" cstate="print">
            <a:lum bright="-56000" contrast="68000"/>
          </a:blip>
          <a:srcRect/>
          <a:stretch>
            <a:fillRect/>
          </a:stretch>
        </p:blipFill>
        <p:spPr bwMode="auto">
          <a:xfrm>
            <a:off x="3357554" y="1643050"/>
            <a:ext cx="5329246" cy="521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2000"/>
          </a:blip>
          <a:srcRect/>
          <a:stretch>
            <a:fillRect/>
          </a:stretch>
        </p:blipFill>
        <p:spPr bwMode="auto">
          <a:xfrm>
            <a:off x="785786" y="2500306"/>
            <a:ext cx="2285984" cy="657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Bessel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2971792" cy="4623816"/>
          </a:xfrm>
        </p:spPr>
        <p:txBody>
          <a:bodyPr>
            <a:normAutofit/>
          </a:bodyPr>
          <a:lstStyle/>
          <a:p>
            <a:r>
              <a:rPr lang="pt-BR" sz="2000" dirty="0" smtClean="0"/>
              <a:t>Função de transferência</a:t>
            </a:r>
          </a:p>
          <a:p>
            <a:endParaRPr lang="pt-BR" sz="2000" dirty="0" smtClean="0"/>
          </a:p>
          <a:p>
            <a:endParaRPr lang="pt-BR" sz="2000" dirty="0" smtClean="0"/>
          </a:p>
          <a:p>
            <a:r>
              <a:rPr lang="pt-BR" sz="2000" dirty="0" smtClean="0"/>
              <a:t>Características de filtragem</a:t>
            </a:r>
          </a:p>
          <a:p>
            <a:pPr>
              <a:buFont typeface="Wingdings" pitchFamily="2" charset="2"/>
              <a:buChar char="Ø"/>
            </a:pPr>
            <a:r>
              <a:rPr lang="pt-BR" sz="2000" dirty="0" smtClean="0"/>
              <a:t>tem o </a:t>
            </a:r>
            <a:r>
              <a:rPr lang="pt-BR" sz="2000" dirty="0" err="1" smtClean="0"/>
              <a:t>desfasagem</a:t>
            </a:r>
            <a:r>
              <a:rPr lang="pt-BR" sz="2000" dirty="0" smtClean="0"/>
              <a:t> mais lineal </a:t>
            </a:r>
            <a:r>
              <a:rPr lang="pt-BR" sz="2000" dirty="0" err="1" smtClean="0"/>
              <a:t>possivél</a:t>
            </a:r>
            <a:endParaRPr lang="pt-BR" sz="2000" dirty="0" smtClean="0"/>
          </a:p>
          <a:p>
            <a:pPr>
              <a:buFont typeface="Wingdings" pitchFamily="2" charset="2"/>
              <a:buChar char="Ø"/>
            </a:pPr>
            <a:r>
              <a:rPr lang="pt-BR" sz="2000" dirty="0" smtClean="0"/>
              <a:t>Tem atenuação mas longa </a:t>
            </a:r>
            <a:r>
              <a:rPr lang="pt-BR" sz="2000" dirty="0" err="1" smtClean="0"/>
              <a:t>possivél</a:t>
            </a:r>
            <a:r>
              <a:rPr lang="pt-BR" sz="2000" dirty="0" smtClean="0"/>
              <a:t> de todas as aproximações</a:t>
            </a:r>
          </a:p>
          <a:p>
            <a:endParaRPr lang="es-CO" sz="2000" dirty="0"/>
          </a:p>
        </p:txBody>
      </p:sp>
      <p:pic>
        <p:nvPicPr>
          <p:cNvPr id="5" name="4 Marcador de contenido"/>
          <p:cNvPicPr>
            <a:picLocks noGrp="1"/>
          </p:cNvPicPr>
          <p:nvPr>
            <p:ph sz="half" idx="2"/>
          </p:nvPr>
        </p:nvPicPr>
        <p:blipFill>
          <a:blip r:embed="rId2" cstate="print">
            <a:lum bright="-66000" contrast="78000"/>
          </a:blip>
          <a:srcRect/>
          <a:stretch>
            <a:fillRect/>
          </a:stretch>
        </p:blipFill>
        <p:spPr bwMode="auto">
          <a:xfrm>
            <a:off x="3500430" y="1714488"/>
            <a:ext cx="5186370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81000" contrast="58000"/>
          </a:blip>
          <a:srcRect/>
          <a:stretch>
            <a:fillRect/>
          </a:stretch>
        </p:blipFill>
        <p:spPr bwMode="auto">
          <a:xfrm>
            <a:off x="642910" y="2500306"/>
            <a:ext cx="2571768" cy="63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</a:rPr>
              <a:t>Exercicio</a:t>
            </a:r>
            <a:r>
              <a:rPr lang="pt-BR" dirty="0" smtClean="0">
                <a:solidFill>
                  <a:srgbClr val="FF0000"/>
                </a:solidFill>
              </a:rPr>
              <a:t> 7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Por meio de uma entrada senoidal com </a:t>
            </a:r>
            <a:r>
              <a:rPr lang="pt-BR" dirty="0" err="1" smtClean="0"/>
              <a:t>ruido</a:t>
            </a:r>
            <a:r>
              <a:rPr lang="pt-BR" dirty="0" smtClean="0"/>
              <a:t> e utilizando o bloco </a:t>
            </a:r>
            <a:r>
              <a:rPr lang="pt-BR" dirty="0" err="1" smtClean="0"/>
              <a:t>Analog</a:t>
            </a:r>
            <a:r>
              <a:rPr lang="pt-BR" dirty="0" smtClean="0"/>
              <a:t> </a:t>
            </a:r>
            <a:r>
              <a:rPr lang="pt-BR" dirty="0" err="1" smtClean="0"/>
              <a:t>filter</a:t>
            </a:r>
            <a:r>
              <a:rPr lang="pt-BR" dirty="0" smtClean="0"/>
              <a:t> design, mostrar a resposta de saída para os filtros </a:t>
            </a:r>
            <a:r>
              <a:rPr lang="pt-BR" dirty="0" err="1" smtClean="0"/>
              <a:t>butterworth</a:t>
            </a:r>
            <a:r>
              <a:rPr lang="pt-BR" dirty="0" smtClean="0"/>
              <a:t>, </a:t>
            </a:r>
            <a:r>
              <a:rPr lang="pt-BR" dirty="0" err="1" smtClean="0"/>
              <a:t>bessel</a:t>
            </a:r>
            <a:r>
              <a:rPr lang="pt-BR" dirty="0" smtClean="0"/>
              <a:t>, </a:t>
            </a:r>
            <a:r>
              <a:rPr lang="pt-BR" dirty="0" err="1" smtClean="0"/>
              <a:t>chebychev</a:t>
            </a:r>
            <a:r>
              <a:rPr lang="pt-BR" dirty="0" smtClean="0"/>
              <a:t> e elíptico.</a:t>
            </a:r>
            <a:endParaRPr lang="pt-BR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92088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Filtragem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8208912" cy="26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789041"/>
            <a:ext cx="719137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Exemplo 1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Para o circuito da seguinte figura as condições iniciais são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Calcular o valor de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Vc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645024"/>
            <a:ext cx="522648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2204864"/>
            <a:ext cx="2808312" cy="425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Vc</a:t>
            </a:r>
            <a:r>
              <a:rPr lang="pt-BR" dirty="0" smtClean="0"/>
              <a:t>(t)</a:t>
            </a:r>
            <a:endParaRPr lang="pt-BR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420888"/>
            <a:ext cx="59766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Para o exemplo </a:t>
            </a:r>
          </a:p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Por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ley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de voltagem de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Kirchoff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(KVL)</a:t>
            </a:r>
          </a:p>
          <a:p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Substituindo a ultima equação na primeira</a:t>
            </a:r>
          </a:p>
          <a:p>
            <a:endParaRPr lang="pt-BR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Substituindo os valores do circuito constantes e arrumando termos</a:t>
            </a: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620688"/>
            <a:ext cx="19145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00808"/>
            <a:ext cx="2238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852936"/>
            <a:ext cx="28384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77072"/>
            <a:ext cx="30861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Pode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-se expresar a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equa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anterior como</a:t>
            </a:r>
          </a:p>
          <a:p>
            <a:endParaRPr lang="pt-BR" dirty="0" smtClean="0">
              <a:latin typeface="Times New Roman" pitchFamily="18" charset="0"/>
              <a:cs typeface="Times New Roman" pitchFamily="18" charset="0"/>
            </a:endParaRPr>
          </a:p>
          <a:p>
            <a:endParaRPr lang="pt-BR" dirty="0">
              <a:latin typeface="Times New Roman" pitchFamily="18" charset="0"/>
              <a:cs typeface="Times New Roman" pitchFamily="18" charset="0"/>
            </a:endParaRPr>
          </a:p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A representação em diagrama de blocos é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268760"/>
            <a:ext cx="27051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284984"/>
            <a:ext cx="63912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Modelo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Simulink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da Equação diferencial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Simulink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Library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browser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pag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blank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untitled</a:t>
            </a:r>
            <a:endParaRPr lang="es-CO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CO" dirty="0">
              <a:latin typeface="Times New Roman" pitchFamily="18" charset="0"/>
              <a:cs typeface="Times New Roman" pitchFamily="18" charset="0"/>
            </a:endParaRPr>
          </a:p>
          <a:p>
            <a:endParaRPr lang="es-CO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CO" dirty="0">
              <a:latin typeface="Times New Roman" pitchFamily="18" charset="0"/>
              <a:cs typeface="Times New Roman" pitchFamily="18" charset="0"/>
            </a:endParaRPr>
          </a:p>
          <a:p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Salvar como Equation_1_26,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ent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ão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simulink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adicionara a 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extenção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.mdl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83724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97152"/>
            <a:ext cx="831532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4507</TotalTime>
  <Words>626</Words>
  <Application>Microsoft Office PowerPoint</Application>
  <PresentationFormat>Presentación en pantalla (4:3)</PresentationFormat>
  <Paragraphs>176</Paragraphs>
  <Slides>48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0" baseType="lpstr">
      <vt:lpstr>Tema de Office</vt:lpstr>
      <vt:lpstr>Equation</vt:lpstr>
      <vt:lpstr>Diapositiva 1</vt:lpstr>
      <vt:lpstr>Introdução ao simulink</vt:lpstr>
      <vt:lpstr>Simulink icon</vt:lpstr>
      <vt:lpstr>Blocos comums usados</vt:lpstr>
      <vt:lpstr>Exemplo 1</vt:lpstr>
      <vt:lpstr>Vc(t)</vt:lpstr>
      <vt:lpstr>Diapositiva 7</vt:lpstr>
      <vt:lpstr>Diapositiva 8</vt:lpstr>
      <vt:lpstr>Modelo Simulink da Equação diferencial</vt:lpstr>
      <vt:lpstr>Diapositiva 10</vt:lpstr>
      <vt:lpstr> Commonly used blocks/gain</vt:lpstr>
      <vt:lpstr>Diapositiva 12</vt:lpstr>
      <vt:lpstr>Resposta do Sistema</vt:lpstr>
      <vt:lpstr>Exercicio 1</vt:lpstr>
      <vt:lpstr>Espaço de estados</vt:lpstr>
      <vt:lpstr>Parametros do state space </vt:lpstr>
      <vt:lpstr>Diapositiva 17</vt:lpstr>
      <vt:lpstr>Blocos Import, outport e subsystem</vt:lpstr>
      <vt:lpstr>Exemplo 2</vt:lpstr>
      <vt:lpstr>Display Block</vt:lpstr>
      <vt:lpstr>Exemplo 3 </vt:lpstr>
      <vt:lpstr>Diapositiva 22</vt:lpstr>
      <vt:lpstr>scope</vt:lpstr>
      <vt:lpstr>Saturation Block</vt:lpstr>
      <vt:lpstr>Exercicio 2 transfer function</vt:lpstr>
      <vt:lpstr>Diapositiva 26</vt:lpstr>
      <vt:lpstr>Para uma entrada step</vt:lpstr>
      <vt:lpstr>Aplicações na engenharia</vt:lpstr>
      <vt:lpstr>Exercicio 3</vt:lpstr>
      <vt:lpstr>Exercicio 4 Sistema massa mola</vt:lpstr>
      <vt:lpstr>Reducindo a termos constantes</vt:lpstr>
      <vt:lpstr>Modelo para Acelerometro mecanico</vt:lpstr>
      <vt:lpstr>Filtragem</vt:lpstr>
      <vt:lpstr>Diagrama de  Bode</vt:lpstr>
      <vt:lpstr>Classificação de Filtros</vt:lpstr>
      <vt:lpstr>Saidas de Filtros ideais </vt:lpstr>
      <vt:lpstr>Saídas de Filtros Praticos </vt:lpstr>
      <vt:lpstr>Especificações de Filtros</vt:lpstr>
      <vt:lpstr>Transformação de passa bajas a passa altas</vt:lpstr>
      <vt:lpstr>Exercicio 5</vt:lpstr>
      <vt:lpstr>Transformação de passa bajas a passa faixa</vt:lpstr>
      <vt:lpstr>Exercicio 6</vt:lpstr>
      <vt:lpstr>Butterworth</vt:lpstr>
      <vt:lpstr>Pasa baixo en função da ordem do filtro</vt:lpstr>
      <vt:lpstr>Chebyshev</vt:lpstr>
      <vt:lpstr>Bessel</vt:lpstr>
      <vt:lpstr>Exercicio 7</vt:lpstr>
      <vt:lpstr>Filtragem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oscar</dc:creator>
  <cp:lastModifiedBy>oscar</cp:lastModifiedBy>
  <cp:revision>144</cp:revision>
  <dcterms:created xsi:type="dcterms:W3CDTF">2010-11-30T22:14:24Z</dcterms:created>
  <dcterms:modified xsi:type="dcterms:W3CDTF">2010-12-13T12:39:47Z</dcterms:modified>
</cp:coreProperties>
</file>