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270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302" r:id="rId44"/>
    <p:sldId id="303" r:id="rId45"/>
    <p:sldId id="304" r:id="rId46"/>
    <p:sldId id="298" r:id="rId47"/>
    <p:sldId id="300" r:id="rId48"/>
    <p:sldId id="301" r:id="rId49"/>
    <p:sldId id="305" r:id="rId50"/>
    <p:sldId id="306" r:id="rId51"/>
    <p:sldId id="292" r:id="rId52"/>
    <p:sldId id="294" r:id="rId53"/>
    <p:sldId id="295" r:id="rId54"/>
    <p:sldId id="296" r:id="rId55"/>
    <p:sldId id="297" r:id="rId56"/>
    <p:sldId id="315" r:id="rId57"/>
    <p:sldId id="317" r:id="rId58"/>
    <p:sldId id="318" r:id="rId59"/>
    <p:sldId id="319" r:id="rId60"/>
    <p:sldId id="323" r:id="rId61"/>
    <p:sldId id="320" r:id="rId62"/>
    <p:sldId id="321" r:id="rId63"/>
    <p:sldId id="324" r:id="rId6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A0F41-F74A-4A4E-A5E9-B9552054CF1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B2BF0-E99A-44F8-83E3-0E4134B17E1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B2BF0-E99A-44F8-83E3-0E4134B17E1A}" type="slidenum">
              <a:rPr lang="pt-BR" smtClean="0"/>
              <a:pPr/>
              <a:t>44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pt-B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pt-B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pt-B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9D069-089C-449B-9575-05E052BA3EC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1DCF7-64BA-415D-BDCB-EA3B8B1B6C0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err="1" smtClean="0">
                <a:solidFill>
                  <a:srgbClr val="FF0000"/>
                </a:solidFill>
              </a:rPr>
              <a:t>Fazer</a:t>
            </a:r>
            <a:r>
              <a:rPr lang="es-CO" dirty="0" smtClean="0">
                <a:solidFill>
                  <a:srgbClr val="FF0000"/>
                </a:solidFill>
              </a:rPr>
              <a:t> o </a:t>
            </a:r>
            <a:r>
              <a:rPr lang="es-CO" dirty="0" err="1" smtClean="0">
                <a:solidFill>
                  <a:srgbClr val="FF0000"/>
                </a:solidFill>
              </a:rPr>
              <a:t>mesmo</a:t>
            </a:r>
            <a:r>
              <a:rPr lang="es-CO" dirty="0" smtClean="0">
                <a:solidFill>
                  <a:srgbClr val="FF0000"/>
                </a:solidFill>
              </a:rPr>
              <a:t> </a:t>
            </a:r>
            <a:r>
              <a:rPr lang="es-CO" dirty="0" err="1" smtClean="0">
                <a:solidFill>
                  <a:srgbClr val="FF0000"/>
                </a:solidFill>
              </a:rPr>
              <a:t>exercício</a:t>
            </a:r>
            <a:r>
              <a:rPr lang="es-CO" dirty="0" smtClean="0">
                <a:solidFill>
                  <a:srgbClr val="FF0000"/>
                </a:solidFill>
              </a:rPr>
              <a:t> para os </a:t>
            </a:r>
            <a:r>
              <a:rPr lang="es-CO" dirty="0" err="1" smtClean="0">
                <a:solidFill>
                  <a:srgbClr val="FF0000"/>
                </a:solidFill>
              </a:rPr>
              <a:t>seguintes</a:t>
            </a:r>
            <a:r>
              <a:rPr lang="es-CO" dirty="0" smtClean="0">
                <a:solidFill>
                  <a:srgbClr val="FF0000"/>
                </a:solidFill>
              </a:rPr>
              <a:t> dados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Tempo</a:t>
            </a:r>
          </a:p>
          <a:p>
            <a:pPr>
              <a:buNone/>
            </a:pP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0.0, 0.5, 1.0, 1.5, 2.0, 2.5, 3.0, 3.5, 4.0, 4.5, 5.0</a:t>
            </a: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Temperatura</a:t>
            </a:r>
          </a:p>
          <a:p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105, 126, 119, 129, 132, 128, 131, 135, 136, 132, 137</a:t>
            </a: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Calcular o valor da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Média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aritmética</a:t>
            </a:r>
            <a:endParaRPr lang="pt-BR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>
                <a:solidFill>
                  <a:srgbClr val="FF0000"/>
                </a:solidFill>
              </a:rPr>
              <a:t>Resultado Final</a:t>
            </a:r>
            <a:endParaRPr lang="pt-BR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840" y="1600200"/>
            <a:ext cx="779431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 programa </a:t>
            </a:r>
            <a:r>
              <a:rPr lang="pt-BR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Matlab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Matrix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Laboratory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Matlab</a:t>
            </a:r>
            <a:endParaRPr lang="es-CO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Realiza calculo numéricos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vetores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Matrizes</a:t>
            </a:r>
            <a:endParaRPr lang="es-CO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Trabalha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números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reais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 complexos</a:t>
            </a:r>
          </a:p>
          <a:p>
            <a:pPr>
              <a:buNone/>
            </a:pP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strings</a:t>
            </a:r>
            <a:endParaRPr lang="es-CO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Estruturas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 informa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ção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complexas</a:t>
            </a:r>
          </a:p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Realização de gráficos em 2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 e 3-D</a:t>
            </a:r>
          </a:p>
          <a:p>
            <a:pPr>
              <a:buNone/>
            </a:pP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Tem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linguagem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 programa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ção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próprio</a:t>
            </a:r>
          </a:p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Contem toolbox em diferentes áreas</a:t>
            </a:r>
          </a:p>
          <a:p>
            <a:pPr>
              <a:buNone/>
            </a:pPr>
            <a:endParaRPr lang="es-CO" smtClean="0">
              <a:latin typeface="Times New Roman" pitchFamily="18" charset="0"/>
              <a:cs typeface="Times New Roman" pitchFamily="18" charset="0"/>
            </a:endParaRPr>
          </a:p>
          <a:p>
            <a:endParaRPr lang="pt-BR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Matlab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>
          <a:xfrm>
            <a:off x="457200" y="1196752"/>
            <a:ext cx="4258816" cy="5184576"/>
          </a:xfrm>
        </p:spPr>
        <p:txBody>
          <a:bodyPr>
            <a:normAutofit fontScale="77500" lnSpcReduction="20000"/>
          </a:bodyPr>
          <a:lstStyle/>
          <a:p>
            <a:endParaRPr lang="pt-BR" smtClean="0"/>
          </a:p>
          <a:p>
            <a:r>
              <a:rPr lang="pt-BR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janela que é mostrada ao entrar no </a:t>
            </a:r>
            <a:r>
              <a:rPr lang="pt-BR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pt-BR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é o </a:t>
            </a:r>
            <a:r>
              <a:rPr lang="pt-BR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command</a:t>
            </a:r>
            <a:r>
              <a:rPr lang="pt-BR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window</a:t>
            </a:r>
            <a:endParaRPr lang="pt-BR" sz="31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pt-BR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Esta é a parte onde são </a:t>
            </a:r>
          </a:p>
          <a:p>
            <a:pPr>
              <a:buNone/>
            </a:pPr>
            <a:r>
              <a:rPr lang="pt-BR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executados os comandos</a:t>
            </a:r>
          </a:p>
          <a:p>
            <a:r>
              <a:rPr lang="pt-BR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Também pode</a:t>
            </a:r>
            <a:r>
              <a:rPr lang="en-US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-se </a:t>
            </a:r>
            <a:r>
              <a:rPr lang="en-US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observar</a:t>
            </a:r>
            <a:endParaRPr lang="en-US" sz="31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um </a:t>
            </a:r>
            <a:r>
              <a:rPr lang="en-US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símbolo</a:t>
            </a:r>
            <a:r>
              <a:rPr lang="en-US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inicial</a:t>
            </a:r>
            <a:r>
              <a:rPr lang="en-US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(&gt;&gt;), </a:t>
            </a:r>
            <a:r>
              <a:rPr lang="en-US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este</a:t>
            </a:r>
            <a:endParaRPr lang="en-US" sz="31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indica</a:t>
            </a:r>
            <a:r>
              <a:rPr lang="en-US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en-US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programa</a:t>
            </a:r>
            <a:r>
              <a:rPr lang="en-US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esta</a:t>
            </a:r>
            <a:endParaRPr lang="en-US" sz="31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pronto </a:t>
            </a:r>
            <a:r>
              <a:rPr lang="en-US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receber</a:t>
            </a:r>
            <a:r>
              <a:rPr lang="en-US" sz="31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instru</a:t>
            </a:r>
            <a:r>
              <a:rPr lang="pt-BR" sz="31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ções</a:t>
            </a:r>
            <a:endParaRPr lang="pt-BR" sz="31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t-BR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t-BR" sz="29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pt-BR" sz="29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pt-BR" sz="290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pt-BR" sz="290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pt-BR" sz="29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&gt;&gt; A </a:t>
            </a:r>
            <a:r>
              <a:rPr lang="es-CO" sz="29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rand(5</a:t>
            </a:r>
            <a:r>
              <a:rPr lang="es-CO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pt-BR" sz="2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pt-BR" smtClean="0"/>
              <a:t> </a:t>
            </a:r>
            <a:endParaRPr lang="pt-BR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556792"/>
            <a:ext cx="3887788" cy="468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45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9694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</a:rPr>
              <a:t>Current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  <a:r>
              <a:rPr lang="pt-BR" dirty="0" err="1" smtClean="0">
                <a:solidFill>
                  <a:srgbClr val="FF0000"/>
                </a:solidFill>
              </a:rPr>
              <a:t>Directory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820688"/>
          </a:xfrm>
        </p:spPr>
        <p:txBody>
          <a:bodyPr/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Janela onde tem a pasta do seu arquivo .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mat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748883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Workspace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Janela onde tem a definição de suas variáveis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809625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Command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History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Janela onde tem o histórico de seus comandos</a:t>
            </a:r>
          </a:p>
          <a:p>
            <a:pPr>
              <a:buNone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   executados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852936"/>
            <a:ext cx="792088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Command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Window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Janela onde vai executar seus comandos</a:t>
            </a:r>
            <a:endParaRPr lang="pt-BR" dirty="0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2128838"/>
            <a:ext cx="7992888" cy="410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&gt;&gt;</a:t>
            </a:r>
            <a:r>
              <a:rPr lang="es-CO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clc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7819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365104"/>
            <a:ext cx="78009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>
                <a:solidFill>
                  <a:srgbClr val="FF0000"/>
                </a:solidFill>
              </a:rPr>
              <a:t>Função de Transferência</a:t>
            </a:r>
            <a:endParaRPr lang="pt-BR">
              <a:solidFill>
                <a:srgbClr val="FF0000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Região de Resposta linear para valores da variável física menores ao umbral 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Xo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sensitividade do dispositivo, determinada por a inclinação da curva de transferência.</a:t>
            </a:r>
          </a:p>
          <a:p>
            <a:pPr marL="514350" indent="-514350">
              <a:buAutoNum type="arabicPeriod"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Região de saturação.</a:t>
            </a:r>
          </a:p>
          <a:p>
            <a:pPr marL="514350" indent="-514350">
              <a:buAutoNum type="arabicPeriod"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faixa Dinâmica.</a:t>
            </a:r>
          </a:p>
          <a:p>
            <a:pPr marL="514350" indent="-514350">
              <a:buAutoNum type="arabicPeriod"/>
            </a:pPr>
            <a:endParaRPr lang="pt-B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367240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</a:rPr>
              <a:t>&gt;&gt;</a:t>
            </a:r>
            <a:r>
              <a:rPr lang="es-CO" dirty="0" err="1" smtClean="0">
                <a:solidFill>
                  <a:srgbClr val="FF0000"/>
                </a:solidFill>
              </a:rPr>
              <a:t>clear</a:t>
            </a:r>
            <a:r>
              <a:rPr lang="es-CO" dirty="0" smtClean="0">
                <a:solidFill>
                  <a:srgbClr val="FF0000"/>
                </a:solidFill>
              </a:rPr>
              <a:t> </a:t>
            </a:r>
            <a:r>
              <a:rPr lang="es-CO" dirty="0" err="1" smtClean="0">
                <a:solidFill>
                  <a:srgbClr val="FF0000"/>
                </a:solidFill>
              </a:rPr>
              <a:t>all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8136904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861048"/>
            <a:ext cx="81369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&gt;&gt;</a:t>
            </a:r>
            <a:r>
              <a:rPr lang="es-CO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close</a:t>
            </a:r>
            <a:r>
              <a:rPr lang="es-CO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Fecha todas as figuras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abertas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no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24944"/>
            <a:ext cx="7992888" cy="320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help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smtClean="0">
                <a:latin typeface="Times New Roman" pitchFamily="18" charset="0"/>
                <a:cs typeface="Times New Roman" pitchFamily="18" charset="0"/>
              </a:rPr>
              <a:t>rand</a:t>
            </a:r>
            <a:endParaRPr lang="pt-BR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20891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es-CO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       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&gt;&gt;B=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invA</a:t>
            </a:r>
            <a:endParaRPr lang="pt-BR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799288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</a:rPr>
              <a:t>&gt;&gt; A=rand(5), B=</a:t>
            </a:r>
            <a:r>
              <a:rPr lang="es-CO" dirty="0" err="1" smtClean="0">
                <a:solidFill>
                  <a:srgbClr val="FF0000"/>
                </a:solidFill>
              </a:rPr>
              <a:t>inv</a:t>
            </a:r>
            <a:r>
              <a:rPr lang="es-CO" dirty="0" smtClean="0">
                <a:solidFill>
                  <a:srgbClr val="FF0000"/>
                </a:solidFill>
              </a:rPr>
              <a:t>(A), B*A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00200"/>
            <a:ext cx="8208911" cy="48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es-CO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3,  Gráficos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s-E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x=-4: .01:4; y=sin(x); </a:t>
            </a:r>
            <a:r>
              <a:rPr lang="es-E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plot</a:t>
            </a:r>
            <a:r>
              <a:rPr lang="es-E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E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s-E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s-E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grid</a:t>
            </a:r>
            <a:r>
              <a:rPr lang="es-E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title</a:t>
            </a:r>
            <a:r>
              <a:rPr lang="es-E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('</a:t>
            </a:r>
            <a:r>
              <a:rPr lang="es-E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função</a:t>
            </a:r>
            <a:r>
              <a:rPr lang="es-E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seno(x)')</a:t>
            </a:r>
          </a:p>
          <a:p>
            <a:endParaRPr lang="pt-BR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7920880" cy="3772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Opera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ções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com vetores, escalares e Matrizes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pt-BR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determina o numero de vetores e colunas em função do número de elementos que são proporcionados</a:t>
            </a:r>
          </a:p>
          <a:p>
            <a:pPr algn="just"/>
            <a:r>
              <a:rPr lang="pt-BR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As matrizes são definidas por filas, separando os elementos de uma mesma fila por espaços ou também virgulas e as filas são separadas entre elas por o caractere ponto e vírgula(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pt-BR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pt-BR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0070C0"/>
                </a:solidFill>
              </a:rPr>
              <a:t>O </a:t>
            </a:r>
            <a:r>
              <a:rPr lang="es-CO" dirty="0" err="1" smtClean="0">
                <a:solidFill>
                  <a:srgbClr val="0070C0"/>
                </a:solidFill>
              </a:rPr>
              <a:t>seguinte</a:t>
            </a:r>
            <a:r>
              <a:rPr lang="es-CO" dirty="0" smtClean="0">
                <a:solidFill>
                  <a:srgbClr val="0070C0"/>
                </a:solidFill>
              </a:rPr>
              <a:t> comando define </a:t>
            </a:r>
            <a:r>
              <a:rPr lang="es-CO" dirty="0" err="1" smtClean="0">
                <a:solidFill>
                  <a:srgbClr val="0070C0"/>
                </a:solidFill>
              </a:rPr>
              <a:t>uma</a:t>
            </a:r>
            <a:r>
              <a:rPr lang="es-CO" dirty="0" smtClean="0">
                <a:solidFill>
                  <a:srgbClr val="0070C0"/>
                </a:solidFill>
              </a:rPr>
              <a:t> matriz de 3x3</a:t>
            </a:r>
          </a:p>
          <a:p>
            <a:r>
              <a:rPr lang="pt-BR" dirty="0" smtClean="0">
                <a:solidFill>
                  <a:srgbClr val="0070C0"/>
                </a:solidFill>
              </a:rPr>
              <a:t>&gt;&gt; A=[1 2 3; 4 5 6; 7 8 9]</a:t>
            </a:r>
          </a:p>
          <a:p>
            <a:endParaRPr lang="pt-BR" dirty="0">
              <a:solidFill>
                <a:srgbClr val="0070C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140968"/>
            <a:ext cx="806489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Matriz </a:t>
            </a:r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Transposta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Depois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da declara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ção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 A pode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-se operar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ela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convenientemente.</a:t>
            </a:r>
          </a:p>
          <a:p>
            <a:endParaRPr lang="es-CO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5 </a:t>
            </a: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Encontrar a matriz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transposta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  A</a:t>
            </a:r>
          </a:p>
          <a:p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Ent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ão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no 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para isso tem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-se o símbolo (</a:t>
            </a:r>
            <a:r>
              <a:rPr lang="es-ES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s-CO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&gt;&gt; A'</a:t>
            </a:r>
            <a:endParaRPr lang="pt-BR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80920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Fatores</a:t>
            </a:r>
            <a:r>
              <a:rPr lang="es-CO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externos </a:t>
            </a:r>
            <a:r>
              <a:rPr lang="es-CO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s-CO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medida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4 Marcador de texto"/>
          <p:cNvSpPr txBox="1">
            <a:spLocks/>
          </p:cNvSpPr>
          <p:nvPr/>
        </p:nvSpPr>
        <p:spPr>
          <a:xfrm>
            <a:off x="467544" y="5589240"/>
            <a:ext cx="8219256" cy="639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3200" smtClean="0">
                <a:latin typeface="Times New Roman" pitchFamily="18" charset="0"/>
                <a:cs typeface="Times New Roman" pitchFamily="18" charset="0"/>
              </a:rPr>
              <a:t>Em alguns casos a medição estará influenciada por fatores externos </a:t>
            </a:r>
            <a:r>
              <a:rPr lang="es-CO" sz="3200" smtClean="0">
                <a:latin typeface="Times New Roman" pitchFamily="18" charset="0"/>
                <a:cs typeface="Times New Roman" pitchFamily="18" charset="0"/>
              </a:rPr>
              <a:t>à</a:t>
            </a:r>
            <a:r>
              <a:rPr lang="pt-BR" sz="3200" smtClean="0">
                <a:latin typeface="Times New Roman" pitchFamily="18" charset="0"/>
                <a:cs typeface="Times New Roman" pitchFamily="18" charset="0"/>
              </a:rPr>
              <a:t> variável física de interes.</a:t>
            </a:r>
            <a:endParaRPr kumimoji="0" lang="pt-B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763779"/>
            <a:ext cx="8280400" cy="340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6, Atribuir </a:t>
            </a:r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Matriz a </a:t>
            </a:r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outra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&gt;&gt;B=A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'</a:t>
            </a:r>
            <a:endParaRPr lang="pt-BR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132856"/>
            <a:ext cx="496855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Realizar a opera</a:t>
            </a:r>
            <a:r>
              <a:rPr lang="pt-BR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ção</a:t>
            </a:r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*A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64564"/>
            <a:ext cx="7704856" cy="470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Elementos de </a:t>
            </a:r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vetor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matriz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026568" cy="4525963"/>
          </a:xfrm>
        </p:spPr>
        <p:txBody>
          <a:bodyPr/>
          <a:lstStyle/>
          <a:p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7</a:t>
            </a: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X(i) </a:t>
            </a: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X(3)</a:t>
            </a: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A(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i,j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A(3,2)</a:t>
            </a:r>
            <a:endParaRPr lang="pt-BR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3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513172"/>
            <a:ext cx="5328591" cy="479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Exercicio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seguinte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matriz A:</a:t>
            </a:r>
          </a:p>
          <a:p>
            <a:endParaRPr lang="pt-BR"/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Calcular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papel e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lápis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depois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comprovar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Matlab</a:t>
            </a:r>
            <a:endParaRPr lang="es-CO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Inversa de A</a:t>
            </a:r>
          </a:p>
          <a:p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Atribuir o resultado a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matriz B</a:t>
            </a:r>
          </a:p>
          <a:p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Premultiplicar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B*A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pt-B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996952"/>
            <a:ext cx="20097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Defini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ção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de vetores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É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possível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definir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vetor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fila da forma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seguinte</a:t>
            </a:r>
            <a:endParaRPr lang="es-CO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&gt;&gt; x = [n1 n2 n3 …]</a:t>
            </a:r>
          </a:p>
          <a:p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Seus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componentes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podem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estar separados por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espaços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vírgulas</a:t>
            </a:r>
          </a:p>
          <a:p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8</a:t>
            </a:r>
          </a:p>
          <a:p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&gt;&gt; x=[10 20 30]              %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vetor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fila</a:t>
            </a:r>
          </a:p>
          <a:p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&gt;&gt; x=[10, 20, 30]            %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vetor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fila</a:t>
            </a:r>
            <a:endParaRPr lang="pt-BR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6895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Vetor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coluna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 os valores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estão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separados por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mudanças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linha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(Tecla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Enter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ponto e vírgula,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então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tem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-se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vetor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coluna</a:t>
            </a:r>
            <a:endParaRPr lang="es-CO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9</a:t>
            </a:r>
          </a:p>
          <a:p>
            <a:endParaRPr lang="es-CO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&gt;&gt;Y=[11; 12; 13] %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vetor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coluna</a:t>
            </a:r>
            <a:endParaRPr lang="pt-BR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28092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Importante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tem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conta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diferen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ça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entre vetores fila e vetores coluna</a:t>
            </a:r>
          </a:p>
          <a:p>
            <a:endParaRPr lang="pt-BR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Exemplo 9</a:t>
            </a:r>
          </a:p>
          <a:p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 intenta somar dos vetores X e Y,  e tem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-se o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seguinte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erro</a:t>
            </a:r>
          </a:p>
          <a:p>
            <a:endParaRPr lang="pt-BR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Solução de um Problema na Engenharia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t-BR" smtClean="0">
                <a:solidFill>
                  <a:srgbClr val="0070C0"/>
                </a:solidFill>
              </a:rPr>
              <a:t>1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Apresentação do problema de forma clara e concreta.</a:t>
            </a:r>
          </a:p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Especificar a informação em grupos chamados</a:t>
            </a:r>
          </a:p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Info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 entrada e 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Info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 saída.</a:t>
            </a:r>
          </a:p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Tentar resolver o problema de forma equacional (Papel e Lápis).</a:t>
            </a:r>
          </a:p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Desenvolver um algoritmo que descreva a solução anterior.</a:t>
            </a:r>
          </a:p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Teste da solução por meio de a introdução de um conjunto de valores.</a:t>
            </a:r>
            <a:endParaRPr lang="pt-BR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Qual é a solução a este problema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Solu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ção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s-CO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Esta dificultad desaparece se o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vetor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Y é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transposto</a:t>
            </a:r>
            <a:endParaRPr lang="es-CO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&gt;&gt;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x+y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'</a:t>
            </a:r>
          </a:p>
          <a:p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Opera</a:t>
            </a:r>
            <a:r>
              <a:rPr lang="pt-BR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ções</a:t>
            </a:r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com Matrizes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pode operar com matrizes por meio de operadores e funções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 soma</a:t>
            </a: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 resta</a:t>
            </a: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 multiplica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ção</a:t>
            </a:r>
            <a:endParaRPr lang="pt-BR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'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transposta</a:t>
            </a:r>
            <a:endParaRPr lang="es-CO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^ 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potenciação</a:t>
            </a:r>
            <a:endParaRPr lang="es-CO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/ 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divis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ão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dereita</a:t>
            </a:r>
            <a:endParaRPr lang="pt-BR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\ 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divis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ão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esquerda</a:t>
            </a:r>
          </a:p>
          <a:p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produto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elemento a elemento</a:t>
            </a:r>
          </a:p>
          <a:p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./ e .\ 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divis</a:t>
            </a:r>
            <a:r>
              <a:rPr lang="pt-BR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ão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elemento a elemento</a:t>
            </a:r>
          </a:p>
          <a:p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.^  elevar a uma potencia elemento a elemento</a:t>
            </a:r>
          </a:p>
          <a:p>
            <a:endParaRPr lang="es-CO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Expan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são em frações parciais com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Matlab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Marcador de contenido"/>
          <p:cNvSpPr>
            <a:spLocks noGrp="1"/>
          </p:cNvSpPr>
          <p:nvPr>
            <p:ph idx="1"/>
          </p:nvPr>
        </p:nvSpPr>
        <p:spPr>
          <a:xfrm>
            <a:off x="241176" y="1556792"/>
            <a:ext cx="8229600" cy="5073427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698477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212976"/>
            <a:ext cx="4032448" cy="9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5661248"/>
            <a:ext cx="5806257" cy="80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4509120"/>
            <a:ext cx="56864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Expandir a G(s) em frações parciais com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Matlab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2852936"/>
            <a:ext cx="4752528" cy="2376264"/>
          </a:xfrm>
          <a:prstGeom prst="rect">
            <a:avLst/>
          </a:prstGeom>
          <a:noFill/>
        </p:spPr>
      </p:pic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Solução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614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00200"/>
            <a:ext cx="4248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Resposta ao degrau Unitário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176464"/>
          </a:xfrm>
        </p:spPr>
        <p:txBody>
          <a:bodyPr>
            <a:noAutofit/>
          </a:bodyPr>
          <a:lstStyle/>
          <a:p>
            <a:r>
              <a:rPr lang="pt-BR" sz="2400" dirty="0" smtClean="0">
                <a:solidFill>
                  <a:srgbClr val="0070C0"/>
                </a:solidFill>
              </a:rPr>
              <a:t>%Resposta ao Degrau Unitário</a:t>
            </a:r>
          </a:p>
          <a:p>
            <a:r>
              <a:rPr lang="pt-BR" sz="2400" dirty="0" smtClean="0">
                <a:solidFill>
                  <a:srgbClr val="0070C0"/>
                </a:solidFill>
              </a:rPr>
              <a:t>%Entrar com o numerador e o denominador da função de </a:t>
            </a:r>
            <a:r>
              <a:rPr lang="pt-BR" sz="2400" dirty="0" err="1" smtClean="0">
                <a:solidFill>
                  <a:srgbClr val="0070C0"/>
                </a:solidFill>
              </a:rPr>
              <a:t>transferencia</a:t>
            </a:r>
            <a:endParaRPr lang="pt-BR" sz="2400" dirty="0" smtClean="0">
              <a:solidFill>
                <a:srgbClr val="0070C0"/>
              </a:solidFill>
            </a:endParaRPr>
          </a:p>
          <a:p>
            <a:r>
              <a:rPr lang="pt-BR" sz="2400" dirty="0" smtClean="0">
                <a:solidFill>
                  <a:srgbClr val="0070C0"/>
                </a:solidFill>
              </a:rPr>
              <a:t>num = [0 0 25];</a:t>
            </a:r>
          </a:p>
          <a:p>
            <a:r>
              <a:rPr lang="pt-BR" sz="2400" dirty="0" err="1" smtClean="0">
                <a:solidFill>
                  <a:srgbClr val="0070C0"/>
                </a:solidFill>
              </a:rPr>
              <a:t>den</a:t>
            </a:r>
            <a:r>
              <a:rPr lang="pt-BR" sz="2400" dirty="0" smtClean="0">
                <a:solidFill>
                  <a:srgbClr val="0070C0"/>
                </a:solidFill>
              </a:rPr>
              <a:t> = [1 4 25];</a:t>
            </a:r>
          </a:p>
          <a:p>
            <a:r>
              <a:rPr lang="pt-BR" sz="2400" dirty="0" smtClean="0">
                <a:solidFill>
                  <a:srgbClr val="0070C0"/>
                </a:solidFill>
              </a:rPr>
              <a:t>%Entrar com o seguinte comando de resposta ao degrau </a:t>
            </a:r>
          </a:p>
          <a:p>
            <a:r>
              <a:rPr lang="pt-BR" sz="2400" dirty="0" err="1" smtClean="0">
                <a:solidFill>
                  <a:srgbClr val="0070C0"/>
                </a:solidFill>
              </a:rPr>
              <a:t>step</a:t>
            </a:r>
            <a:r>
              <a:rPr lang="pt-BR" sz="2400" dirty="0" smtClean="0">
                <a:solidFill>
                  <a:srgbClr val="0070C0"/>
                </a:solidFill>
              </a:rPr>
              <a:t>(num,</a:t>
            </a:r>
            <a:r>
              <a:rPr lang="pt-BR" sz="2400" dirty="0" err="1" smtClean="0">
                <a:solidFill>
                  <a:srgbClr val="0070C0"/>
                </a:solidFill>
              </a:rPr>
              <a:t>den</a:t>
            </a:r>
            <a:r>
              <a:rPr lang="pt-BR" sz="2400" dirty="0" smtClean="0">
                <a:solidFill>
                  <a:srgbClr val="0070C0"/>
                </a:solidFill>
              </a:rPr>
              <a:t>)</a:t>
            </a:r>
          </a:p>
          <a:p>
            <a:r>
              <a:rPr lang="pt-BR" sz="2400" dirty="0" smtClean="0">
                <a:solidFill>
                  <a:srgbClr val="0070C0"/>
                </a:solidFill>
              </a:rPr>
              <a:t>%Entrar com o reticulado e o título do gráfico</a:t>
            </a:r>
          </a:p>
          <a:p>
            <a:r>
              <a:rPr lang="pt-BR" sz="2400" dirty="0" err="1" smtClean="0">
                <a:solidFill>
                  <a:srgbClr val="0070C0"/>
                </a:solidFill>
              </a:rPr>
              <a:t>grid</a:t>
            </a:r>
            <a:endParaRPr lang="pt-BR" sz="2400" dirty="0" smtClean="0">
              <a:solidFill>
                <a:srgbClr val="0070C0"/>
              </a:solidFill>
            </a:endParaRPr>
          </a:p>
          <a:p>
            <a:r>
              <a:rPr lang="pt-BR" sz="2400" dirty="0" err="1" smtClean="0">
                <a:solidFill>
                  <a:srgbClr val="0070C0"/>
                </a:solidFill>
              </a:rPr>
              <a:t>title</a:t>
            </a:r>
            <a:r>
              <a:rPr lang="pt-BR" sz="2400" dirty="0" smtClean="0">
                <a:solidFill>
                  <a:srgbClr val="0070C0"/>
                </a:solidFill>
              </a:rPr>
              <a:t>('Resposta ao Degrau Unitário de G(s)=25/</a:t>
            </a:r>
            <a:r>
              <a:rPr lang="pt-BR" sz="2400" dirty="0" err="1" smtClean="0">
                <a:solidFill>
                  <a:srgbClr val="0070C0"/>
                </a:solidFill>
              </a:rPr>
              <a:t>s^</a:t>
            </a:r>
            <a:r>
              <a:rPr lang="pt-BR" sz="2400" dirty="0" smtClean="0">
                <a:solidFill>
                  <a:srgbClr val="0070C0"/>
                </a:solidFill>
              </a:rPr>
              <a:t>2 + 4s + 25')</a:t>
            </a:r>
            <a:endParaRPr lang="pt-BR" sz="2400" dirty="0">
              <a:solidFill>
                <a:srgbClr val="0070C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1196752"/>
            <a:ext cx="3744416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0891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FF0000"/>
                </a:solidFill>
              </a:rPr>
              <a:t>&gt;&gt;Impulse(</a:t>
            </a:r>
            <a:r>
              <a:rPr lang="es-CO" dirty="0" err="1" smtClean="0">
                <a:solidFill>
                  <a:srgbClr val="FF0000"/>
                </a:solidFill>
              </a:rPr>
              <a:t>num,den</a:t>
            </a:r>
            <a:r>
              <a:rPr lang="es-CO" dirty="0" smtClean="0">
                <a:solidFill>
                  <a:srgbClr val="FF0000"/>
                </a:solidFill>
              </a:rPr>
              <a:t>)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573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868" y="1600200"/>
            <a:ext cx="79002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Arquivos .</a:t>
            </a:r>
            <a:r>
              <a:rPr lang="pt-BR" dirty="0" err="1" smtClean="0">
                <a:solidFill>
                  <a:srgbClr val="FF0000"/>
                </a:solidFill>
              </a:rPr>
              <a:t>mat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624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7886"/>
            <a:ext cx="7920880" cy="509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Exemplo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aeromania.pt/images/Motor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32656"/>
            <a:ext cx="3024336" cy="1872208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r>
              <a:rPr lang="pt-BR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Apresentação do problema</a:t>
            </a:r>
          </a:p>
          <a:p>
            <a:r>
              <a:rPr lang="pt-BR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Calculo da média aritmética de um conjunto de valores de temperatura de um motor a pistão em uma aeronave </a:t>
            </a:r>
            <a:r>
              <a:rPr lang="pt-BR" sz="28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cessna</a:t>
            </a:r>
            <a:r>
              <a:rPr lang="es-CO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-172</a:t>
            </a:r>
          </a:p>
          <a:p>
            <a:r>
              <a:rPr lang="es-CO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Conjunto de valores de entrada e </a:t>
            </a:r>
            <a:r>
              <a:rPr lang="es-CO" sz="28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saída</a:t>
            </a:r>
            <a:endParaRPr lang="es-CO" sz="28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CO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Realizar </a:t>
            </a:r>
            <a:r>
              <a:rPr lang="es-CO" sz="28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s-CO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diagrama, </a:t>
            </a:r>
            <a:r>
              <a:rPr lang="es-CO" sz="28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abstra</a:t>
            </a:r>
            <a:r>
              <a:rPr lang="pt-BR" sz="280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ção</a:t>
            </a:r>
            <a:r>
              <a:rPr lang="pt-BR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do problema,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etc.</a:t>
            </a:r>
            <a:endParaRPr lang="pt-BR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2232248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581128"/>
            <a:ext cx="8280920" cy="2007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24936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Exercício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função de transferência do sensor de temperatura LM94022 com valores de temperatura de entrada desde 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50 ate 70 °C e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uma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varia</a:t>
            </a:r>
            <a:r>
              <a:rPr lang="pt-BR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ção</a:t>
            </a:r>
            <a:r>
              <a:rPr lang="pt-BR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 0.01 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°C.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Exemplo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-50, -49.99,… 69.99, 70. A </a:t>
            </a:r>
            <a:r>
              <a:rPr lang="es-CO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fun</a:t>
            </a:r>
            <a:r>
              <a:rPr lang="pt-BR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ção</a:t>
            </a:r>
            <a:r>
              <a:rPr lang="pt-BR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 transferência do fabricante é a seguinte</a:t>
            </a:r>
            <a:r>
              <a:rPr lang="es-CO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s-CO" dirty="0" smtClean="0"/>
          </a:p>
          <a:p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013176"/>
            <a:ext cx="6096000" cy="89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Representar Graficamente a seguinte Função de Transferência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r>
              <a:rPr lang="pt-BR" i="1" smtClean="0"/>
              <a:t>Onde  v = voltagem de saída (v)</a:t>
            </a:r>
            <a:endParaRPr lang="pt-BR" smtClean="0"/>
          </a:p>
          <a:p>
            <a:r>
              <a:rPr lang="pt-BR" i="1" smtClean="0"/>
              <a:t>          k é - 0.005 v/°C</a:t>
            </a:r>
            <a:endParaRPr lang="pt-BR" smtClean="0"/>
          </a:p>
          <a:p>
            <a:r>
              <a:rPr lang="pt-BR" i="1" smtClean="0"/>
              <a:t>         Erro = 1.8 </a:t>
            </a:r>
            <a:r>
              <a:rPr lang="pt-BR" smtClean="0"/>
              <a:t>°C</a:t>
            </a:r>
          </a:p>
          <a:p>
            <a:r>
              <a:rPr lang="pt-BR" smtClean="0"/>
              <a:t>         Temperatura = -50 ate 70 °C</a:t>
            </a:r>
          </a:p>
          <a:p>
            <a:endParaRPr lang="pt-BR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1772816"/>
            <a:ext cx="3958208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Exercicios</a:t>
            </a:r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para o </a:t>
            </a:r>
            <a:r>
              <a:rPr lang="es-CO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relatorio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3"/>
          </a:xfrm>
        </p:spPr>
        <p:txBody>
          <a:bodyPr/>
          <a:lstStyle/>
          <a:p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Fazer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um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algoritmo para resolver o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seguinte</a:t>
            </a:r>
            <a:r>
              <a:rPr lang="es-CO" dirty="0" smtClean="0">
                <a:latin typeface="Times New Roman" pitchFamily="18" charset="0"/>
                <a:cs typeface="Times New Roman" pitchFamily="18" charset="0"/>
              </a:rPr>
              <a:t> sistema de </a:t>
            </a:r>
            <a:r>
              <a:rPr lang="es-CO" dirty="0" err="1" smtClean="0">
                <a:latin typeface="Times New Roman" pitchFamily="18" charset="0"/>
                <a:cs typeface="Times New Roman" pitchFamily="18" charset="0"/>
              </a:rPr>
              <a:t>equa</a:t>
            </a:r>
            <a:r>
              <a:rPr lang="pt-BR" dirty="0" err="1" smtClean="0">
                <a:latin typeface="Times New Roman" pitchFamily="18" charset="0"/>
                <a:cs typeface="Times New Roman" pitchFamily="18" charset="0"/>
              </a:rPr>
              <a:t>ções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 lineares</a:t>
            </a:r>
            <a:endParaRPr lang="pt-B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068960"/>
            <a:ext cx="4680520" cy="251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Exercício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3"/>
          </a:xfrm>
        </p:spPr>
        <p:txBody>
          <a:bodyPr/>
          <a:lstStyle/>
          <a:p>
            <a:r>
              <a:rPr lang="pt-BR" smtClean="0">
                <a:latin typeface="Times New Roman" pitchFamily="18" charset="0"/>
                <a:cs typeface="Times New Roman" pitchFamily="18" charset="0"/>
              </a:rPr>
              <a:t>Solução</a:t>
            </a:r>
            <a:endParaRPr lang="pt-BR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 cstate="print">
            <a:lum bright="-28000" contrast="46000"/>
          </a:blip>
          <a:srcRect/>
          <a:stretch>
            <a:fillRect/>
          </a:stretch>
        </p:blipFill>
        <p:spPr bwMode="auto">
          <a:xfrm>
            <a:off x="3491880" y="2636912"/>
            <a:ext cx="18722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Exercício 2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/>
          <a:lstStyle/>
          <a:p>
            <a:r>
              <a:rPr lang="pt-BR" smtClean="0"/>
              <a:t>Modelar o seguinte sistema de equações usando </a:t>
            </a:r>
            <a:r>
              <a:rPr lang="pt-BR" err="1" smtClean="0"/>
              <a:t>Matlab</a:t>
            </a:r>
            <a:endParaRPr lang="pt-BR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>
            <a:lum bright="-44000" contrast="61000"/>
          </a:blip>
          <a:srcRect/>
          <a:stretch>
            <a:fillRect/>
          </a:stretch>
        </p:blipFill>
        <p:spPr bwMode="auto">
          <a:xfrm>
            <a:off x="1403648" y="3140968"/>
            <a:ext cx="59436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CO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GUIDE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Janela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Command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Window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escreber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s-CO" dirty="0" smtClean="0"/>
              <a:t>    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&gt;&gt;guide</a:t>
            </a:r>
          </a:p>
          <a:p>
            <a:pPr>
              <a:buNone/>
            </a:pPr>
            <a:endParaRPr lang="es-CO" dirty="0" smtClean="0"/>
          </a:p>
          <a:p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Depois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escolher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Blank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GUI</a:t>
            </a:r>
            <a:endParaRPr lang="pt-BR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72816"/>
            <a:ext cx="5544616" cy="93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501008"/>
            <a:ext cx="734481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Exemplo GUI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/>
          <a:lstStyle/>
          <a:p>
            <a:r>
              <a:rPr lang="pt-BR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Escolher o botão </a:t>
            </a:r>
            <a:r>
              <a:rPr lang="pt-BR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push</a:t>
            </a:r>
            <a:r>
              <a:rPr lang="pt-BR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button</a:t>
            </a:r>
            <a:r>
              <a:rPr lang="pt-BR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 o </a:t>
            </a:r>
            <a:r>
              <a:rPr lang="pt-BR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axes</a:t>
            </a:r>
            <a:endParaRPr lang="pt-BR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pt-BR" dirty="0" smtClean="0"/>
          </a:p>
          <a:p>
            <a:pPr>
              <a:buNone/>
            </a:pP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20888"/>
            <a:ext cx="705678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Propriedades do 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Push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Button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Click</a:t>
            </a:r>
            <a:r>
              <a:rPr lang="pt-BR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dereito</a:t>
            </a:r>
            <a:r>
              <a:rPr lang="pt-BR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em </a:t>
            </a:r>
            <a:r>
              <a:rPr lang="pt-BR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Push</a:t>
            </a:r>
            <a:r>
              <a:rPr lang="pt-BR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Button e escolher </a:t>
            </a:r>
            <a:r>
              <a:rPr lang="pt-BR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PropertyInspector</a:t>
            </a:r>
            <a:r>
              <a:rPr lang="pt-BR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pt-BR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 item string mudar o nome do botão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Assim</a:t>
            </a:r>
          </a:p>
          <a:p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140968"/>
            <a:ext cx="3384376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708920"/>
            <a:ext cx="36004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869160"/>
            <a:ext cx="237626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Algoritmo para o botão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Click</a:t>
            </a:r>
            <a:r>
              <a:rPr lang="pt-BR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dereito</a:t>
            </a:r>
            <a:r>
              <a:rPr lang="pt-BR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no botão </a:t>
            </a:r>
            <a:r>
              <a:rPr lang="pt-BR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Graficar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/View 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Callbacks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Callback</a:t>
            </a:r>
            <a:endParaRPr lang="es-CO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CO" dirty="0" smtClean="0">
              <a:solidFill>
                <a:srgbClr val="002060"/>
              </a:solidFill>
            </a:endParaRPr>
          </a:p>
          <a:p>
            <a:endParaRPr lang="es-CO" dirty="0" smtClean="0">
              <a:solidFill>
                <a:srgbClr val="002060"/>
              </a:solidFill>
            </a:endParaRPr>
          </a:p>
          <a:p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Assim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podera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escreber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 algoritmo 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executado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por o </a:t>
            </a:r>
            <a:r>
              <a:rPr lang="es-CO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botão</a:t>
            </a:r>
            <a:r>
              <a:rPr lang="es-CO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graficar. </a:t>
            </a:r>
            <a:endParaRPr lang="pt-BR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56792"/>
            <a:ext cx="4038600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Apresentação de uma Primeira Solução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Tempo (min)           Temperatura (F)</a:t>
            </a:r>
          </a:p>
          <a:p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0.0				105</a:t>
            </a:r>
          </a:p>
          <a:p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0.5				126</a:t>
            </a:r>
          </a:p>
          <a:p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1.0				119</a:t>
            </a:r>
          </a:p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Um calculo manual mostra que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Média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aritmética = (105+126+119)/3</a:t>
            </a:r>
          </a:p>
          <a:p>
            <a:pPr>
              <a:buNone/>
            </a:pP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	    =116.6  ° F</a:t>
            </a:r>
            <a:endParaRPr lang="pt-BR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420888"/>
            <a:ext cx="2232248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229200"/>
            <a:ext cx="26642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Arquivos .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 .</a:t>
            </a:r>
            <a:r>
              <a:rPr lang="pt-BR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mat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CO" dirty="0" smtClean="0">
                <a:solidFill>
                  <a:srgbClr val="002060"/>
                </a:solidFill>
              </a:rPr>
              <a:t>Salvar o </a:t>
            </a:r>
            <a:r>
              <a:rPr lang="es-CO" dirty="0" err="1" smtClean="0">
                <a:solidFill>
                  <a:srgbClr val="002060"/>
                </a:solidFill>
              </a:rPr>
              <a:t>arquivo</a:t>
            </a:r>
            <a:r>
              <a:rPr lang="es-CO" dirty="0" smtClean="0">
                <a:solidFill>
                  <a:srgbClr val="002060"/>
                </a:solidFill>
              </a:rPr>
              <a:t> </a:t>
            </a:r>
            <a:r>
              <a:rPr lang="es-CO" dirty="0" err="1" smtClean="0">
                <a:solidFill>
                  <a:srgbClr val="002060"/>
                </a:solidFill>
              </a:rPr>
              <a:t>com</a:t>
            </a:r>
            <a:r>
              <a:rPr lang="es-CO" dirty="0" smtClean="0">
                <a:solidFill>
                  <a:srgbClr val="002060"/>
                </a:solidFill>
              </a:rPr>
              <a:t> </a:t>
            </a:r>
            <a:r>
              <a:rPr lang="es-CO" dirty="0" err="1" smtClean="0">
                <a:solidFill>
                  <a:srgbClr val="002060"/>
                </a:solidFill>
              </a:rPr>
              <a:t>qualquer</a:t>
            </a:r>
            <a:r>
              <a:rPr lang="es-CO" dirty="0" smtClean="0">
                <a:solidFill>
                  <a:srgbClr val="002060"/>
                </a:solidFill>
              </a:rPr>
              <a:t> </a:t>
            </a:r>
            <a:r>
              <a:rPr lang="es-CO" dirty="0" err="1" smtClean="0">
                <a:solidFill>
                  <a:srgbClr val="002060"/>
                </a:solidFill>
              </a:rPr>
              <a:t>nome</a:t>
            </a:r>
            <a:r>
              <a:rPr lang="es-CO" dirty="0" smtClean="0">
                <a:solidFill>
                  <a:srgbClr val="002060"/>
                </a:solidFill>
              </a:rPr>
              <a:t>, que n</a:t>
            </a:r>
            <a:r>
              <a:rPr lang="pt-BR" dirty="0" err="1" smtClean="0">
                <a:solidFill>
                  <a:srgbClr val="002060"/>
                </a:solidFill>
              </a:rPr>
              <a:t>ão</a:t>
            </a:r>
            <a:r>
              <a:rPr lang="pt-BR" dirty="0" smtClean="0">
                <a:solidFill>
                  <a:srgbClr val="002060"/>
                </a:solidFill>
              </a:rPr>
              <a:t> inicie com um número e que não seja separado por espaços</a:t>
            </a:r>
          </a:p>
          <a:p>
            <a:pPr algn="just"/>
            <a:r>
              <a:rPr lang="pt-BR" dirty="0" smtClean="0">
                <a:solidFill>
                  <a:srgbClr val="002060"/>
                </a:solidFill>
              </a:rPr>
              <a:t>Assim </a:t>
            </a:r>
            <a:r>
              <a:rPr lang="pt-BR" dirty="0" err="1" smtClean="0">
                <a:solidFill>
                  <a:srgbClr val="002060"/>
                </a:solidFill>
              </a:rPr>
              <a:t>voce</a:t>
            </a:r>
            <a:r>
              <a:rPr lang="pt-BR" dirty="0" smtClean="0">
                <a:solidFill>
                  <a:srgbClr val="002060"/>
                </a:solidFill>
              </a:rPr>
              <a:t> vai ter dois arquivos de seu projeto um com </a:t>
            </a:r>
            <a:r>
              <a:rPr lang="pt-BR" dirty="0" err="1" smtClean="0">
                <a:solidFill>
                  <a:srgbClr val="002060"/>
                </a:solidFill>
              </a:rPr>
              <a:t>extenção</a:t>
            </a:r>
            <a:r>
              <a:rPr lang="pt-BR" dirty="0" smtClean="0">
                <a:solidFill>
                  <a:srgbClr val="002060"/>
                </a:solidFill>
              </a:rPr>
              <a:t> .</a:t>
            </a:r>
            <a:r>
              <a:rPr lang="pt-BR" dirty="0" err="1" smtClean="0">
                <a:solidFill>
                  <a:srgbClr val="002060"/>
                </a:solidFill>
              </a:rPr>
              <a:t>fig</a:t>
            </a:r>
            <a:r>
              <a:rPr lang="pt-BR" dirty="0" smtClean="0">
                <a:solidFill>
                  <a:srgbClr val="002060"/>
                </a:solidFill>
              </a:rPr>
              <a:t> (GUI) e outro com </a:t>
            </a:r>
            <a:r>
              <a:rPr lang="pt-BR" dirty="0" err="1" smtClean="0">
                <a:solidFill>
                  <a:srgbClr val="002060"/>
                </a:solidFill>
              </a:rPr>
              <a:t>extenção</a:t>
            </a:r>
            <a:r>
              <a:rPr lang="pt-BR" dirty="0" smtClean="0">
                <a:solidFill>
                  <a:srgbClr val="002060"/>
                </a:solidFill>
              </a:rPr>
              <a:t> .</a:t>
            </a:r>
            <a:r>
              <a:rPr lang="pt-BR" dirty="0" err="1" smtClean="0">
                <a:solidFill>
                  <a:srgbClr val="002060"/>
                </a:solidFill>
              </a:rPr>
              <a:t>mat</a:t>
            </a:r>
            <a:r>
              <a:rPr lang="pt-BR" dirty="0" smtClean="0">
                <a:solidFill>
                  <a:srgbClr val="002060"/>
                </a:solidFill>
              </a:rPr>
              <a:t> (programa)</a:t>
            </a:r>
            <a:endParaRPr lang="pt-BR" dirty="0">
              <a:solidFill>
                <a:srgbClr val="002060"/>
              </a:solidFill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pt-B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0100" y="1628800"/>
            <a:ext cx="399434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Exemplo no GUI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614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28800"/>
            <a:ext cx="403860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628800"/>
            <a:ext cx="403860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Exemplo de Tela no GUIDE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7056784" cy="474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Bibliografia</a:t>
            </a:r>
            <a:endParaRPr lang="pt-BR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1. MATLAB User´s Guide, The Math Works Inc., Natick, MA, USA, 2000.</a:t>
            </a:r>
          </a:p>
          <a:p>
            <a:r>
              <a:rPr lang="en-US" dirty="0" smtClean="0"/>
              <a:t>2. SIMULINK User´s Guide, The Math Works Inc., Natick, MA, USA, 2000.</a:t>
            </a:r>
          </a:p>
          <a:p>
            <a:r>
              <a:rPr lang="en-US" dirty="0" smtClean="0"/>
              <a:t>3. </a:t>
            </a:r>
            <a:r>
              <a:rPr lang="en-US" smtClean="0"/>
              <a:t>Control System Toolbox for Use with MATLAB User´s Guide, The Math Works Inc., Natick, MA, USA, 2000</a:t>
            </a:r>
            <a:endParaRPr lang="pt-B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Aproxima</a:t>
            </a:r>
            <a:r>
              <a:rPr lang="pt-BR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ção a uma solução simulada em Computador utilizando Matlab</a:t>
            </a:r>
            <a:endParaRPr lang="pt-BR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%  Calculo da temperatura Média</a:t>
            </a:r>
          </a:p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%  e gráfico da sua Média</a:t>
            </a:r>
          </a:p>
          <a:p>
            <a:pPr>
              <a:buNone/>
            </a:pP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Tempo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=[0.0, 0.5, 1.0];</a:t>
            </a:r>
          </a:p>
          <a:p>
            <a:pPr>
              <a:buNone/>
            </a:pP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Temp=[105, 126, 119];</a:t>
            </a:r>
          </a:p>
          <a:p>
            <a:pPr>
              <a:buNone/>
            </a:pP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ValorMedia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=mean(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temp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Plot(tempo, temp), </a:t>
            </a:r>
            <a:r>
              <a:rPr lang="es-CO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title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t-BR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Comportamento</a:t>
            </a: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valor  medio da temperatura ),…</a:t>
            </a:r>
          </a:p>
          <a:p>
            <a:pPr>
              <a:buNone/>
            </a:pP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xlabel(‘Tempo, minutos’)…</a:t>
            </a:r>
          </a:p>
          <a:p>
            <a:pPr>
              <a:buNone/>
            </a:pPr>
            <a:r>
              <a:rPr lang="es-CO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Ylabel(‘Temperatura, F’), </a:t>
            </a:r>
          </a:p>
          <a:p>
            <a:pPr>
              <a:buNone/>
            </a:pPr>
            <a:endParaRPr lang="es-CO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CO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CO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CO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CO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CO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CO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pt-BR" smtClean="0">
              <a:latin typeface="Times New Roman" pitchFamily="18" charset="0"/>
              <a:cs typeface="Times New Roman" pitchFamily="18" charset="0"/>
            </a:endParaRPr>
          </a:p>
          <a:p>
            <a:endParaRPr lang="pt-BR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581128"/>
            <a:ext cx="2232248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136904" cy="61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mtClean="0">
                <a:solidFill>
                  <a:srgbClr val="FF0000"/>
                </a:solidFill>
              </a:rPr>
              <a:t>Parte do resultado Final</a:t>
            </a:r>
            <a:endParaRPr lang="pt-BR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00200"/>
            <a:ext cx="8136904" cy="46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3382</TotalTime>
  <Words>1315</Words>
  <Application>Microsoft Office PowerPoint</Application>
  <PresentationFormat>Presentación en pantalla (4:3)</PresentationFormat>
  <Paragraphs>218</Paragraphs>
  <Slides>63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63</vt:i4>
      </vt:variant>
    </vt:vector>
  </HeadingPairs>
  <TitlesOfParts>
    <vt:vector size="64" baseType="lpstr">
      <vt:lpstr>Tema de Office</vt:lpstr>
      <vt:lpstr>Diapositiva 1</vt:lpstr>
      <vt:lpstr>Função de Transferência</vt:lpstr>
      <vt:lpstr>Fatores externos na medida</vt:lpstr>
      <vt:lpstr>Solução de um Problema na Engenharia</vt:lpstr>
      <vt:lpstr>Exemplo</vt:lpstr>
      <vt:lpstr>Apresentação de uma Primeira Solução</vt:lpstr>
      <vt:lpstr>Aproximação a uma solução simulada em Computador utilizando Matlab</vt:lpstr>
      <vt:lpstr>Diapositiva 8</vt:lpstr>
      <vt:lpstr>Parte do resultado Final</vt:lpstr>
      <vt:lpstr>Fazer o mesmo exercício para os seguintes dados</vt:lpstr>
      <vt:lpstr>Resultado Final</vt:lpstr>
      <vt:lpstr>O programa Matlab</vt:lpstr>
      <vt:lpstr>Matlab</vt:lpstr>
      <vt:lpstr>Diapositiva 14</vt:lpstr>
      <vt:lpstr>Current Directory</vt:lpstr>
      <vt:lpstr>Workspace</vt:lpstr>
      <vt:lpstr>Command History</vt:lpstr>
      <vt:lpstr>Command Window</vt:lpstr>
      <vt:lpstr>&gt;&gt;clc</vt:lpstr>
      <vt:lpstr>&gt;&gt;clear all</vt:lpstr>
      <vt:lpstr>&gt;&gt;close all</vt:lpstr>
      <vt:lpstr>&gt;&gt;help rand</vt:lpstr>
      <vt:lpstr>Exemplo 2       &gt;&gt;B=invA</vt:lpstr>
      <vt:lpstr>&gt;&gt; A=rand(5), B=inv(A), B*A</vt:lpstr>
      <vt:lpstr>Exemplo 3,  Gráficos</vt:lpstr>
      <vt:lpstr>Operações com vetores, escalares e Matrizes</vt:lpstr>
      <vt:lpstr>Exemplo 4</vt:lpstr>
      <vt:lpstr>Matriz Transposta</vt:lpstr>
      <vt:lpstr>Diapositiva 29</vt:lpstr>
      <vt:lpstr>Exemplo 6, Atribuir uma Matriz a outra</vt:lpstr>
      <vt:lpstr>Realizar a operação B*A</vt:lpstr>
      <vt:lpstr>Elementos de um vetor ou uma matriz</vt:lpstr>
      <vt:lpstr>Exercicio 2</vt:lpstr>
      <vt:lpstr>Definição de vetores</vt:lpstr>
      <vt:lpstr>Diapositiva 35</vt:lpstr>
      <vt:lpstr>Vetor coluna</vt:lpstr>
      <vt:lpstr>Diapositiva 37</vt:lpstr>
      <vt:lpstr>Importante</vt:lpstr>
      <vt:lpstr>Diapositiva 39</vt:lpstr>
      <vt:lpstr>Qual é a solução a este problema?</vt:lpstr>
      <vt:lpstr>Diapositiva 41</vt:lpstr>
      <vt:lpstr>Operações com Matrizes</vt:lpstr>
      <vt:lpstr>Expansão em frações parciais com Matlab</vt:lpstr>
      <vt:lpstr>Expandir a G(s) em frações parciais com Matlab</vt:lpstr>
      <vt:lpstr>Solução</vt:lpstr>
      <vt:lpstr>Resposta ao degrau Unitário</vt:lpstr>
      <vt:lpstr>Diapositiva 47</vt:lpstr>
      <vt:lpstr>&gt;&gt;Impulse(num,den)</vt:lpstr>
      <vt:lpstr>Arquivos .mat</vt:lpstr>
      <vt:lpstr>Diapositiva 50</vt:lpstr>
      <vt:lpstr>Exercício</vt:lpstr>
      <vt:lpstr>Representar Graficamente a seguinte Função de Transferência</vt:lpstr>
      <vt:lpstr>Exercicios para o relatorio</vt:lpstr>
      <vt:lpstr>Exercício</vt:lpstr>
      <vt:lpstr>Exercício 2</vt:lpstr>
      <vt:lpstr>GUIDE</vt:lpstr>
      <vt:lpstr>Exemplo GUI</vt:lpstr>
      <vt:lpstr>Propriedades do Push Button</vt:lpstr>
      <vt:lpstr>Algoritmo para o botão</vt:lpstr>
      <vt:lpstr>Arquivos .fig e .mat</vt:lpstr>
      <vt:lpstr>Exemplo no GUI</vt:lpstr>
      <vt:lpstr>Exemplo de Tela no GUIDE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oscar</dc:creator>
  <cp:lastModifiedBy>oscar</cp:lastModifiedBy>
  <cp:revision>235</cp:revision>
  <dcterms:created xsi:type="dcterms:W3CDTF">2010-11-16T07:36:27Z</dcterms:created>
  <dcterms:modified xsi:type="dcterms:W3CDTF">2010-11-29T11:55:25Z</dcterms:modified>
</cp:coreProperties>
</file>